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46"/>
  </p:notesMasterIdLst>
  <p:handoutMasterIdLst>
    <p:handoutMasterId r:id="rId47"/>
  </p:handoutMasterIdLst>
  <p:sldIdLst>
    <p:sldId id="256" r:id="rId2"/>
    <p:sldId id="257" r:id="rId3"/>
    <p:sldId id="258" r:id="rId4"/>
    <p:sldId id="259" r:id="rId5"/>
    <p:sldId id="260" r:id="rId6"/>
    <p:sldId id="261" r:id="rId7"/>
    <p:sldId id="263" r:id="rId8"/>
    <p:sldId id="264" r:id="rId9"/>
    <p:sldId id="265" r:id="rId10"/>
    <p:sldId id="266" r:id="rId11"/>
    <p:sldId id="274" r:id="rId12"/>
    <p:sldId id="275" r:id="rId13"/>
    <p:sldId id="276" r:id="rId14"/>
    <p:sldId id="277" r:id="rId15"/>
    <p:sldId id="278" r:id="rId16"/>
    <p:sldId id="280" r:id="rId17"/>
    <p:sldId id="267" r:id="rId18"/>
    <p:sldId id="294" r:id="rId19"/>
    <p:sldId id="295" r:id="rId20"/>
    <p:sldId id="296" r:id="rId21"/>
    <p:sldId id="303" r:id="rId22"/>
    <p:sldId id="285" r:id="rId23"/>
    <p:sldId id="281" r:id="rId24"/>
    <p:sldId id="282" r:id="rId25"/>
    <p:sldId id="292" r:id="rId26"/>
    <p:sldId id="293" r:id="rId27"/>
    <p:sldId id="286" r:id="rId28"/>
    <p:sldId id="291" r:id="rId29"/>
    <p:sldId id="287" r:id="rId30"/>
    <p:sldId id="288" r:id="rId31"/>
    <p:sldId id="289" r:id="rId32"/>
    <p:sldId id="290" r:id="rId33"/>
    <p:sldId id="268" r:id="rId34"/>
    <p:sldId id="273" r:id="rId35"/>
    <p:sldId id="297" r:id="rId36"/>
    <p:sldId id="298" r:id="rId37"/>
    <p:sldId id="299" r:id="rId38"/>
    <p:sldId id="302" r:id="rId39"/>
    <p:sldId id="300" r:id="rId40"/>
    <p:sldId id="301" r:id="rId41"/>
    <p:sldId id="269" r:id="rId42"/>
    <p:sldId id="270" r:id="rId43"/>
    <p:sldId id="271" r:id="rId44"/>
    <p:sldId id="272"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8F31DF-CF4C-43B9-98EE-0ECE0972A744}">
  <a:tblStyle styleId="{278F31DF-CF4C-43B9-98EE-0ECE0972A74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CE7"/>
          </a:solidFill>
        </a:fill>
      </a:tcStyle>
    </a:wholeTbl>
    <a:band1H>
      <a:tcTxStyle/>
      <a:tcStyle>
        <a:tcBdr/>
        <a:fill>
          <a:solidFill>
            <a:srgbClr val="F8D6CC"/>
          </a:solidFill>
        </a:fill>
      </a:tcStyle>
    </a:band1H>
    <a:band2H>
      <a:tcTxStyle/>
      <a:tcStyle>
        <a:tcBdr/>
      </a:tcStyle>
    </a:band2H>
    <a:band1V>
      <a:tcTxStyle/>
      <a:tcStyle>
        <a:tcBdr/>
        <a:fill>
          <a:solidFill>
            <a:srgbClr val="F8D6CC"/>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3B84CF8D-A7D2-4076-95D4-4FDE6B501B33}" styleName="Table_1">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FCECE7"/>
          </a:solidFill>
        </a:fill>
      </a:tcStyle>
    </a:band1H>
    <a:band2H>
      <a:tcTxStyle/>
      <a:tcStyle>
        <a:tcBdr/>
      </a:tcStyle>
    </a:band2H>
    <a:band1V>
      <a:tcTxStyle/>
      <a:tcStyle>
        <a:tcBdr/>
        <a:fill>
          <a:solidFill>
            <a:srgbClr val="FCECE7"/>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196" autoAdjust="0"/>
  </p:normalViewPr>
  <p:slideViewPr>
    <p:cSldViewPr snapToGrid="0">
      <p:cViewPr varScale="1">
        <p:scale>
          <a:sx n="85" d="100"/>
          <a:sy n="85" d="100"/>
        </p:scale>
        <p:origin x="581" y="67"/>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hi Vakicherla" userId="09cbe06c39c61302" providerId="LiveId" clId="{EA6A5447-B5EA-47E3-8BD8-38B3B31CE462}"/>
    <pc:docChg chg="undo custSel addSld delSld modSld">
      <pc:chgData name="Sudhi Vakicherla" userId="09cbe06c39c61302" providerId="LiveId" clId="{EA6A5447-B5EA-47E3-8BD8-38B3B31CE462}" dt="2023-01-20T16:58:53.845" v="75" actId="2696"/>
      <pc:docMkLst>
        <pc:docMk/>
      </pc:docMkLst>
      <pc:sldChg chg="modSp mod">
        <pc:chgData name="Sudhi Vakicherla" userId="09cbe06c39c61302" providerId="LiveId" clId="{EA6A5447-B5EA-47E3-8BD8-38B3B31CE462}" dt="2023-01-20T16:58:31.910" v="74" actId="14100"/>
        <pc:sldMkLst>
          <pc:docMk/>
          <pc:sldMk cId="0" sldId="259"/>
        </pc:sldMkLst>
        <pc:spChg chg="mod">
          <ac:chgData name="Sudhi Vakicherla" userId="09cbe06c39c61302" providerId="LiveId" clId="{EA6A5447-B5EA-47E3-8BD8-38B3B31CE462}" dt="2023-01-20T16:58:31.910" v="74" actId="14100"/>
          <ac:spMkLst>
            <pc:docMk/>
            <pc:sldMk cId="0" sldId="259"/>
            <ac:spMk id="153" creationId="{00000000-0000-0000-0000-000000000000}"/>
          </ac:spMkLst>
        </pc:spChg>
      </pc:sldChg>
      <pc:sldChg chg="modSp mod">
        <pc:chgData name="Sudhi Vakicherla" userId="09cbe06c39c61302" providerId="LiveId" clId="{EA6A5447-B5EA-47E3-8BD8-38B3B31CE462}" dt="2023-01-20T16:53:28.767" v="24" actId="12"/>
        <pc:sldMkLst>
          <pc:docMk/>
          <pc:sldMk cId="0" sldId="260"/>
        </pc:sldMkLst>
        <pc:spChg chg="mod">
          <ac:chgData name="Sudhi Vakicherla" userId="09cbe06c39c61302" providerId="LiveId" clId="{EA6A5447-B5EA-47E3-8BD8-38B3B31CE462}" dt="2023-01-20T16:53:28.767" v="24" actId="12"/>
          <ac:spMkLst>
            <pc:docMk/>
            <pc:sldMk cId="0" sldId="260"/>
            <ac:spMk id="162" creationId="{00000000-0000-0000-0000-000000000000}"/>
          </ac:spMkLst>
        </pc:spChg>
      </pc:sldChg>
      <pc:sldChg chg="modSp mod">
        <pc:chgData name="Sudhi Vakicherla" userId="09cbe06c39c61302" providerId="LiveId" clId="{EA6A5447-B5EA-47E3-8BD8-38B3B31CE462}" dt="2023-01-19T08:46:10.862" v="1" actId="20577"/>
        <pc:sldMkLst>
          <pc:docMk/>
          <pc:sldMk cId="0" sldId="266"/>
        </pc:sldMkLst>
        <pc:spChg chg="mod">
          <ac:chgData name="Sudhi Vakicherla" userId="09cbe06c39c61302" providerId="LiveId" clId="{EA6A5447-B5EA-47E3-8BD8-38B3B31CE462}" dt="2023-01-19T08:46:10.862" v="1" actId="20577"/>
          <ac:spMkLst>
            <pc:docMk/>
            <pc:sldMk cId="0" sldId="266"/>
            <ac:spMk id="217" creationId="{00000000-0000-0000-0000-000000000000}"/>
          </ac:spMkLst>
        </pc:spChg>
      </pc:sldChg>
      <pc:sldChg chg="modSp new del mod">
        <pc:chgData name="Sudhi Vakicherla" userId="09cbe06c39c61302" providerId="LiveId" clId="{EA6A5447-B5EA-47E3-8BD8-38B3B31CE462}" dt="2023-01-20T16:58:53.845" v="75" actId="2696"/>
        <pc:sldMkLst>
          <pc:docMk/>
          <pc:sldMk cId="3256947933" sldId="304"/>
        </pc:sldMkLst>
        <pc:spChg chg="mod">
          <ac:chgData name="Sudhi Vakicherla" userId="09cbe06c39c61302" providerId="LiveId" clId="{EA6A5447-B5EA-47E3-8BD8-38B3B31CE462}" dt="2023-01-20T16:52:02.608" v="3"/>
          <ac:spMkLst>
            <pc:docMk/>
            <pc:sldMk cId="3256947933" sldId="304"/>
            <ac:spMk id="3" creationId="{6E25B84B-BC7C-A714-547D-A9A5B8BB100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1BDCA8-825B-E900-9A57-E86F40D8E8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33D2315-FAB9-5926-3A72-C70F789CF9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CFB46-97B5-4CC8-BAB6-6300BA72D5DB}" type="datetime1">
              <a:rPr lang="en-US" smtClean="0"/>
              <a:t>1/20/2023</a:t>
            </a:fld>
            <a:endParaRPr lang="en-IN"/>
          </a:p>
        </p:txBody>
      </p:sp>
      <p:sp>
        <p:nvSpPr>
          <p:cNvPr id="4" name="Footer Placeholder 3">
            <a:extLst>
              <a:ext uri="{FF2B5EF4-FFF2-40B4-BE49-F238E27FC236}">
                <a16:creationId xmlns:a16="http://schemas.microsoft.com/office/drawing/2014/main" id="{3383A115-D9F1-24D6-41CC-91128FF711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8704832-A0E7-B1E7-9241-A6EF76198E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CF965E-C5B3-4676-BCEE-0D8A4649075C}" type="slidenum">
              <a:rPr lang="en-IN" smtClean="0"/>
              <a:t>‹#›</a:t>
            </a:fld>
            <a:endParaRPr lang="en-IN"/>
          </a:p>
        </p:txBody>
      </p:sp>
    </p:spTree>
    <p:extLst>
      <p:ext uri="{BB962C8B-B14F-4D97-AF65-F5344CB8AC3E}">
        <p14:creationId xmlns:p14="http://schemas.microsoft.com/office/powerpoint/2010/main" val="319669047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0DC233B-9BA3-47DD-92F1-161B7B8BC2F2}" type="datetime1">
              <a:rPr lang="en-US" smtClean="0"/>
              <a:t>1/20/2023</a:t>
            </a:fld>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hdr="0"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406BC83-6391-5AC2-DF24-3CA0DB85DBA7}"/>
              </a:ext>
            </a:extLst>
          </p:cNvPr>
          <p:cNvSpPr>
            <a:spLocks noGrp="1"/>
          </p:cNvSpPr>
          <p:nvPr>
            <p:ph type="dt" idx="10"/>
          </p:nvPr>
        </p:nvSpPr>
        <p:spPr/>
        <p:txBody>
          <a:bodyPr/>
          <a:lstStyle/>
          <a:p>
            <a:fld id="{E186DAC1-7AFC-4043-915B-58090D29C8BD}" type="datetime1">
              <a:rPr lang="en-US" smtClean="0"/>
              <a:t>1/20/2023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04286181-93B0-F79D-92DC-EEEB71EDB371}"/>
              </a:ext>
            </a:extLst>
          </p:cNvPr>
          <p:cNvSpPr>
            <a:spLocks noGrp="1"/>
          </p:cNvSpPr>
          <p:nvPr>
            <p:ph type="dt" idx="10"/>
          </p:nvPr>
        </p:nvSpPr>
        <p:spPr/>
        <p:txBody>
          <a:bodyPr/>
          <a:lstStyle/>
          <a:p>
            <a:fld id="{357154D5-097E-47C5-AAEB-628A6CD6F09C}" type="datetime1">
              <a:rPr lang="en-US" smtClean="0"/>
              <a:t>1/20/2023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C9D633C6-DE81-8963-84C0-F29ADF6E554A}"/>
              </a:ext>
            </a:extLst>
          </p:cNvPr>
          <p:cNvSpPr>
            <a:spLocks noGrp="1"/>
          </p:cNvSpPr>
          <p:nvPr>
            <p:ph type="dt" idx="10"/>
          </p:nvPr>
        </p:nvSpPr>
        <p:spPr/>
        <p:txBody>
          <a:bodyPr/>
          <a:lstStyle/>
          <a:p>
            <a:fld id="{3FBC8A26-B6F9-4CFF-A0C6-315159E9AD48}" type="datetime1">
              <a:rPr lang="en-US" smtClean="0"/>
              <a:t>1/20/2023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D5D9B893-8DC0-C301-B8EB-553D79E84600}"/>
              </a:ext>
            </a:extLst>
          </p:cNvPr>
          <p:cNvSpPr>
            <a:spLocks noGrp="1"/>
          </p:cNvSpPr>
          <p:nvPr>
            <p:ph type="dt" idx="10"/>
          </p:nvPr>
        </p:nvSpPr>
        <p:spPr/>
        <p:txBody>
          <a:bodyPr/>
          <a:lstStyle/>
          <a:p>
            <a:fld id="{9C970270-7CB8-493C-B2F1-92F976A5648F}" type="datetime1">
              <a:rPr lang="en-US" smtClean="0"/>
              <a:t>1/20/2023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359DF23B-D0A1-E95F-348E-42042181BAA5}"/>
              </a:ext>
            </a:extLst>
          </p:cNvPr>
          <p:cNvSpPr>
            <a:spLocks noGrp="1"/>
          </p:cNvSpPr>
          <p:nvPr>
            <p:ph type="dt" idx="10"/>
          </p:nvPr>
        </p:nvSpPr>
        <p:spPr/>
        <p:txBody>
          <a:bodyPr/>
          <a:lstStyle/>
          <a:p>
            <a:fld id="{E0384917-0D4F-4D83-B37D-9514C65395D3}" type="datetime1">
              <a:rPr lang="en-US" smtClean="0"/>
              <a:t>1/20/2023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798F90-886D-4B64-33CB-F9E366468E2E}"/>
              </a:ext>
            </a:extLst>
          </p:cNvPr>
          <p:cNvSpPr>
            <a:spLocks noGrp="1"/>
          </p:cNvSpPr>
          <p:nvPr>
            <p:ph type="dt" idx="10"/>
          </p:nvPr>
        </p:nvSpPr>
        <p:spPr/>
        <p:txBody>
          <a:bodyPr/>
          <a:lstStyle/>
          <a:p>
            <a:fld id="{224B0DC1-135A-49E0-87F7-78AA1B09DCA2}" type="datetime1">
              <a:rPr lang="en-US" smtClean="0"/>
              <a:t>1/20/2023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B515FCE1-7C45-962C-4D9D-AA87A11E75E2}"/>
              </a:ext>
            </a:extLst>
          </p:cNvPr>
          <p:cNvSpPr>
            <a:spLocks noGrp="1"/>
          </p:cNvSpPr>
          <p:nvPr>
            <p:ph type="dt" idx="10"/>
          </p:nvPr>
        </p:nvSpPr>
        <p:spPr/>
        <p:txBody>
          <a:bodyPr/>
          <a:lstStyle/>
          <a:p>
            <a:fld id="{366DC504-9C2D-4CBB-BEFF-3EBDC09E1DF9}" type="datetime1">
              <a:rPr lang="en-US" smtClean="0"/>
              <a:t>1/20/2023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FB1A3E7D-6E18-E09D-AEDB-3B04073DE4DD}"/>
              </a:ext>
            </a:extLst>
          </p:cNvPr>
          <p:cNvSpPr>
            <a:spLocks noGrp="1"/>
          </p:cNvSpPr>
          <p:nvPr>
            <p:ph type="dt" idx="10"/>
          </p:nvPr>
        </p:nvSpPr>
        <p:spPr/>
        <p:txBody>
          <a:bodyPr/>
          <a:lstStyle/>
          <a:p>
            <a:fld id="{B5961B34-5C33-4E9F-9048-88F65DDF01A7}" type="datetime1">
              <a:rPr lang="en-US" smtClean="0"/>
              <a:t>1/20/2023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3E78BC48-0738-3F23-DEB3-51A5704E456B}"/>
              </a:ext>
            </a:extLst>
          </p:cNvPr>
          <p:cNvSpPr>
            <a:spLocks noGrp="1"/>
          </p:cNvSpPr>
          <p:nvPr>
            <p:ph type="dt" idx="10"/>
          </p:nvPr>
        </p:nvSpPr>
        <p:spPr/>
        <p:txBody>
          <a:bodyPr/>
          <a:lstStyle/>
          <a:p>
            <a:fld id="{6CF99588-B443-4DF5-A778-B99C80A577A0}" type="datetime1">
              <a:rPr lang="en-US" smtClean="0"/>
              <a:t>1/20/2023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78CCD780-4227-BDF9-8229-22ABBBC119BD}"/>
              </a:ext>
            </a:extLst>
          </p:cNvPr>
          <p:cNvSpPr>
            <a:spLocks noGrp="1"/>
          </p:cNvSpPr>
          <p:nvPr>
            <p:ph type="dt" idx="10"/>
          </p:nvPr>
        </p:nvSpPr>
        <p:spPr/>
        <p:txBody>
          <a:bodyPr/>
          <a:lstStyle/>
          <a:p>
            <a:fld id="{A1E3C26D-C232-46A7-9A4F-79789BED3C30}" type="datetime1">
              <a:rPr lang="en-US" smtClean="0"/>
              <a:t>1/20/2023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635F140-C8A1-8DEE-507D-5D1B253AC0D1}"/>
              </a:ext>
            </a:extLst>
          </p:cNvPr>
          <p:cNvSpPr>
            <a:spLocks noGrp="1"/>
          </p:cNvSpPr>
          <p:nvPr>
            <p:ph type="dt" idx="10"/>
          </p:nvPr>
        </p:nvSpPr>
        <p:spPr/>
        <p:txBody>
          <a:bodyPr/>
          <a:lstStyle/>
          <a:p>
            <a:fld id="{4DFE454C-D29D-4C33-AE46-CA9F78A76CCD}" type="datetime1">
              <a:rPr lang="en-US" smtClean="0"/>
              <a:t>1/20/2023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AAED754E-2099-04B5-64DB-08CFA06753E0}"/>
              </a:ext>
            </a:extLst>
          </p:cNvPr>
          <p:cNvSpPr>
            <a:spLocks noGrp="1"/>
          </p:cNvSpPr>
          <p:nvPr>
            <p:ph type="dt" idx="10"/>
          </p:nvPr>
        </p:nvSpPr>
        <p:spPr/>
        <p:txBody>
          <a:bodyPr/>
          <a:lstStyle/>
          <a:p>
            <a:fld id="{17C62339-3CF1-476E-BACF-D8E5FB1CC022}" type="datetime1">
              <a:rPr lang="en-US" smtClean="0"/>
              <a:t>1/20/2023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BA6A3724-9ECA-4816-495F-4B4A687FAFF1}"/>
              </a:ext>
            </a:extLst>
          </p:cNvPr>
          <p:cNvSpPr>
            <a:spLocks noGrp="1"/>
          </p:cNvSpPr>
          <p:nvPr>
            <p:ph type="dt" idx="10"/>
          </p:nvPr>
        </p:nvSpPr>
        <p:spPr/>
        <p:txBody>
          <a:bodyPr/>
          <a:lstStyle/>
          <a:p>
            <a:fld id="{6D6E7FFD-FDDF-444C-8D36-65C6F8DE68FE}" type="datetime1">
              <a:rPr lang="en-US" smtClean="0"/>
              <a:t>1/20/2023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E633485D-0A65-3226-CA0E-2B7A54BA1777}"/>
              </a:ext>
            </a:extLst>
          </p:cNvPr>
          <p:cNvSpPr>
            <a:spLocks noGrp="1"/>
          </p:cNvSpPr>
          <p:nvPr>
            <p:ph type="dt" idx="10"/>
          </p:nvPr>
        </p:nvSpPr>
        <p:spPr/>
        <p:txBody>
          <a:bodyPr/>
          <a:lstStyle/>
          <a:p>
            <a:fld id="{BBCCB093-8488-46E4-ADF2-EC0DD6305DD1}" type="datetime1">
              <a:rPr lang="en-US" smtClean="0"/>
              <a:t>1/20/2023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0A61E4F1-4E4D-E778-2E89-30C9B4BC0984}"/>
              </a:ext>
            </a:extLst>
          </p:cNvPr>
          <p:cNvSpPr>
            <a:spLocks noGrp="1"/>
          </p:cNvSpPr>
          <p:nvPr>
            <p:ph type="dt" idx="10"/>
          </p:nvPr>
        </p:nvSpPr>
        <p:spPr/>
        <p:txBody>
          <a:bodyPr/>
          <a:lstStyle/>
          <a:p>
            <a:fld id="{09CAEE5A-994D-44ED-A764-596805D2509C}" type="datetime1">
              <a:rPr lang="en-US" smtClean="0"/>
              <a:t>1/20/2023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EECAB927-CCE1-31D7-F69B-001E1852459E}"/>
              </a:ext>
            </a:extLst>
          </p:cNvPr>
          <p:cNvSpPr>
            <a:spLocks noGrp="1"/>
          </p:cNvSpPr>
          <p:nvPr>
            <p:ph type="dt" idx="10"/>
          </p:nvPr>
        </p:nvSpPr>
        <p:spPr/>
        <p:txBody>
          <a:bodyPr/>
          <a:lstStyle/>
          <a:p>
            <a:fld id="{747444D3-1EDB-4C71-892F-D48AB9A8D377}" type="datetime1">
              <a:rPr lang="en-US" smtClean="0"/>
              <a:t>1/20/2023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606BDD7-DD4D-4274-A85B-16B68143187A}" type="datetime1">
              <a:rPr lang="en-US" smtClean="0"/>
              <a:t>1/20/2023</a:t>
            </a:fld>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A6FCFBC-4AEF-4BB8-8F86-377224656F15}" type="datetime1">
              <a:rPr lang="en-US" smtClean="0"/>
              <a:t>1/20/2023</a:t>
            </a:fld>
            <a:endParaRPr/>
          </a:p>
        </p:txBody>
      </p:sp>
      <p:sp>
        <p:nvSpPr>
          <p:cNvPr id="88" name="Google Shape;8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89" name="Google Shape;8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6709D9C-2035-4778-A553-AE993EAFB21A}" type="datetime1">
              <a:rPr lang="en-US" smtClean="0"/>
              <a:t>1/20/2023</a:t>
            </a:fld>
            <a:endParaRPr/>
          </a:p>
        </p:txBody>
      </p:sp>
      <p:sp>
        <p:nvSpPr>
          <p:cNvPr id="92" name="Google Shape;9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93" name="Google Shape;9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7" name="Google Shape;97;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8" name="Google Shape;9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9A7DBAC-081B-48DF-9BA1-D8077C369D3D}" type="datetime1">
              <a:rPr lang="en-US" smtClean="0"/>
              <a:t>1/20/2023</a:t>
            </a:fld>
            <a:endParaRPr/>
          </a:p>
        </p:txBody>
      </p:sp>
      <p:sp>
        <p:nvSpPr>
          <p:cNvPr id="99" name="Google Shape;9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100" name="Google Shape;10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4"/>
          <p:cNvSpPr>
            <a:spLocks noGrp="1"/>
          </p:cNvSpPr>
          <p:nvPr>
            <p:ph type="pic" idx="2"/>
          </p:nvPr>
        </p:nvSpPr>
        <p:spPr>
          <a:xfrm>
            <a:off x="5183188" y="987425"/>
            <a:ext cx="6172200" cy="4873625"/>
          </a:xfrm>
          <a:prstGeom prst="rect">
            <a:avLst/>
          </a:prstGeom>
          <a:noFill/>
          <a:ln>
            <a:noFill/>
          </a:ln>
        </p:spPr>
      </p:sp>
      <p:sp>
        <p:nvSpPr>
          <p:cNvPr id="104" name="Google Shape;104;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5" name="Google Shape;10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643297-11C5-423D-A9EE-42FB03D9708E}" type="datetime1">
              <a:rPr lang="en-US" smtClean="0"/>
              <a:t>1/20/2023</a:t>
            </a:fld>
            <a:endParaRPr/>
          </a:p>
        </p:txBody>
      </p:sp>
      <p:sp>
        <p:nvSpPr>
          <p:cNvPr id="106" name="Google Shape;10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107" name="Google Shape;10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34B98FA-998F-4258-84CF-EA19029B7250}" type="datetime1">
              <a:rPr lang="en-US" smtClean="0"/>
              <a:t>1/20/2023</a:t>
            </a:fld>
            <a:endParaRPr/>
          </a:p>
        </p:txBody>
      </p:sp>
      <p:sp>
        <p:nvSpPr>
          <p:cNvPr id="112" name="Google Shape;11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113" name="Google Shape;11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9DD4168-41F4-4CF3-950D-3A345B087ADE}" type="datetime1">
              <a:rPr lang="en-US" smtClean="0"/>
              <a:t>1/20/2023</a:t>
            </a:fld>
            <a:endParaRPr/>
          </a:p>
        </p:txBody>
      </p:sp>
      <p:sp>
        <p:nvSpPr>
          <p:cNvPr id="118" name="Google Shape;11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119" name="Google Shape;11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33E63C5-AC28-4355-8422-C83AA78B7C12}" type="datetime1">
              <a:rPr lang="en-US" smtClean="0"/>
              <a:t>1/20/2023</a:t>
            </a:fld>
            <a:endParaRPr/>
          </a:p>
        </p:txBody>
      </p:sp>
      <p:sp>
        <p:nvSpPr>
          <p:cNvPr id="25" name="Google Shape;25;p3"/>
          <p:cNvSpPr txBox="1">
            <a:spLocks noGrp="1"/>
          </p:cNvSpPr>
          <p:nvPr>
            <p:ph type="ftr" idx="11"/>
          </p:nvPr>
        </p:nvSpPr>
        <p:spPr>
          <a:xfrm>
            <a:off x="4165600" y="6356351"/>
            <a:ext cx="754702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3"/>
          <p:cNvPicPr preferRelativeResize="0"/>
          <p:nvPr/>
        </p:nvPicPr>
        <p:blipFill rotWithShape="1">
          <a:blip r:embed="rId2">
            <a:alphaModFix/>
          </a:blip>
          <a:srcRect/>
          <a:stretch/>
        </p:blipFill>
        <p:spPr>
          <a:xfrm>
            <a:off x="143339" y="-27061"/>
            <a:ext cx="1862765" cy="1397074"/>
          </a:xfrm>
          <a:prstGeom prst="rect">
            <a:avLst/>
          </a:prstGeom>
          <a:noFill/>
          <a:ln>
            <a:noFill/>
          </a:ln>
        </p:spPr>
      </p:pic>
      <p:sp>
        <p:nvSpPr>
          <p:cNvPr id="28" name="Google Shape;28;p3"/>
          <p:cNvSpPr txBox="1"/>
          <p:nvPr/>
        </p:nvSpPr>
        <p:spPr>
          <a:xfrm>
            <a:off x="7248129" y="449794"/>
            <a:ext cx="3095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rgbClr val="00B0F0"/>
                </a:solidFill>
                <a:latin typeface="Times New Roman"/>
                <a:ea typeface="Times New Roman"/>
                <a:cs typeface="Times New Roman"/>
                <a:sym typeface="Times New Roman"/>
              </a:rPr>
              <a:t>Aditya Engineering College(A)</a:t>
            </a:r>
            <a:endParaRPr/>
          </a:p>
        </p:txBody>
      </p:sp>
      <p:sp>
        <p:nvSpPr>
          <p:cNvPr id="29" name="Google Shape;29;p3"/>
          <p:cNvSpPr txBox="1">
            <a:spLocks noGrp="1"/>
          </p:cNvSpPr>
          <p:nvPr>
            <p:ph type="body" idx="2"/>
          </p:nvPr>
        </p:nvSpPr>
        <p:spPr>
          <a:xfrm>
            <a:off x="8112125" y="6597650"/>
            <a:ext cx="914400" cy="91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0C68165-2705-4B76-A00F-5FC6AD7D595D}" type="datetime1">
              <a:rPr lang="en-US" smtClean="0"/>
              <a:t>1/20/2023</a:t>
            </a:fld>
            <a:endParaRPr/>
          </a:p>
        </p:txBody>
      </p:sp>
      <p:sp>
        <p:nvSpPr>
          <p:cNvPr id="34" name="Google Shape;34;p4"/>
          <p:cNvSpPr txBox="1">
            <a:spLocks noGrp="1"/>
          </p:cNvSpPr>
          <p:nvPr>
            <p:ph type="ftr" idx="11"/>
          </p:nvPr>
        </p:nvSpPr>
        <p:spPr>
          <a:xfrm>
            <a:off x="4165600" y="6356351"/>
            <a:ext cx="754702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35" name="Google Shape;35;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4"/>
          <p:cNvPicPr preferRelativeResize="0"/>
          <p:nvPr/>
        </p:nvPicPr>
        <p:blipFill rotWithShape="1">
          <a:blip r:embed="rId2">
            <a:alphaModFix/>
          </a:blip>
          <a:srcRect/>
          <a:stretch/>
        </p:blipFill>
        <p:spPr>
          <a:xfrm>
            <a:off x="143339" y="-27061"/>
            <a:ext cx="1862765" cy="1397074"/>
          </a:xfrm>
          <a:prstGeom prst="rect">
            <a:avLst/>
          </a:prstGeom>
          <a:noFill/>
          <a:ln>
            <a:noFill/>
          </a:ln>
        </p:spPr>
      </p:pic>
      <p:sp>
        <p:nvSpPr>
          <p:cNvPr id="37" name="Google Shape;37;p4"/>
          <p:cNvSpPr txBox="1"/>
          <p:nvPr/>
        </p:nvSpPr>
        <p:spPr>
          <a:xfrm>
            <a:off x="7248129" y="449794"/>
            <a:ext cx="3095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rgbClr val="00B0F0"/>
                </a:solidFill>
                <a:latin typeface="Times New Roman"/>
                <a:ea typeface="Times New Roman"/>
                <a:cs typeface="Times New Roman"/>
                <a:sym typeface="Times New Roman"/>
              </a:rPr>
              <a:t>Aditya Engineering College(A)</a:t>
            </a:r>
            <a:endParaRPr/>
          </a:p>
        </p:txBody>
      </p:sp>
      <p:sp>
        <p:nvSpPr>
          <p:cNvPr id="38" name="Google Shape;38;p4"/>
          <p:cNvSpPr txBox="1">
            <a:spLocks noGrp="1"/>
          </p:cNvSpPr>
          <p:nvPr>
            <p:ph type="body" idx="2"/>
          </p:nvPr>
        </p:nvSpPr>
        <p:spPr>
          <a:xfrm>
            <a:off x="8112125" y="6597650"/>
            <a:ext cx="914400" cy="91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08BC6E9-72AA-47DA-B93E-A0038F5E9C62}" type="datetime1">
              <a:rPr lang="en-US" smtClean="0"/>
              <a:t>1/20/2023</a:t>
            </a:fld>
            <a:endParaRPr/>
          </a:p>
        </p:txBody>
      </p:sp>
      <p:sp>
        <p:nvSpPr>
          <p:cNvPr id="43" name="Google Shape;43;p5"/>
          <p:cNvSpPr txBox="1">
            <a:spLocks noGrp="1"/>
          </p:cNvSpPr>
          <p:nvPr>
            <p:ph type="ftr" idx="11"/>
          </p:nvPr>
        </p:nvSpPr>
        <p:spPr>
          <a:xfrm>
            <a:off x="4165600" y="6356351"/>
            <a:ext cx="754702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44" name="Google Shape;4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5" name="Google Shape;45;p5"/>
          <p:cNvPicPr preferRelativeResize="0"/>
          <p:nvPr/>
        </p:nvPicPr>
        <p:blipFill rotWithShape="1">
          <a:blip r:embed="rId2">
            <a:alphaModFix/>
          </a:blip>
          <a:srcRect/>
          <a:stretch/>
        </p:blipFill>
        <p:spPr>
          <a:xfrm>
            <a:off x="143339" y="-27061"/>
            <a:ext cx="1862765" cy="1397074"/>
          </a:xfrm>
          <a:prstGeom prst="rect">
            <a:avLst/>
          </a:prstGeom>
          <a:noFill/>
          <a:ln>
            <a:noFill/>
          </a:ln>
        </p:spPr>
      </p:pic>
      <p:sp>
        <p:nvSpPr>
          <p:cNvPr id="46" name="Google Shape;46;p5"/>
          <p:cNvSpPr txBox="1"/>
          <p:nvPr/>
        </p:nvSpPr>
        <p:spPr>
          <a:xfrm>
            <a:off x="7248129" y="449794"/>
            <a:ext cx="3095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rgbClr val="00B0F0"/>
                </a:solidFill>
                <a:latin typeface="Times New Roman"/>
                <a:ea typeface="Times New Roman"/>
                <a:cs typeface="Times New Roman"/>
                <a:sym typeface="Times New Roman"/>
              </a:rPr>
              <a:t>Aditya Engineering College(A)</a:t>
            </a:r>
            <a:endParaRPr/>
          </a:p>
        </p:txBody>
      </p:sp>
      <p:sp>
        <p:nvSpPr>
          <p:cNvPr id="47" name="Google Shape;47;p5"/>
          <p:cNvSpPr txBox="1">
            <a:spLocks noGrp="1"/>
          </p:cNvSpPr>
          <p:nvPr>
            <p:ph type="body" idx="2"/>
          </p:nvPr>
        </p:nvSpPr>
        <p:spPr>
          <a:xfrm>
            <a:off x="8112125" y="6597650"/>
            <a:ext cx="914400" cy="91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8708EA3-E55A-4F32-B2AA-A1E9AA2CE3C5}" type="datetime1">
              <a:rPr lang="en-US" smtClean="0"/>
              <a:t>1/20/2023</a:t>
            </a:fld>
            <a:endParaRPr/>
          </a:p>
        </p:txBody>
      </p:sp>
      <p:sp>
        <p:nvSpPr>
          <p:cNvPr id="52" name="Google Shape;52;p6"/>
          <p:cNvSpPr txBox="1">
            <a:spLocks noGrp="1"/>
          </p:cNvSpPr>
          <p:nvPr>
            <p:ph type="ftr" idx="11"/>
          </p:nvPr>
        </p:nvSpPr>
        <p:spPr>
          <a:xfrm>
            <a:off x="4165600" y="6356351"/>
            <a:ext cx="754702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53" name="Google Shape;5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4" name="Google Shape;54;p6"/>
          <p:cNvPicPr preferRelativeResize="0"/>
          <p:nvPr/>
        </p:nvPicPr>
        <p:blipFill rotWithShape="1">
          <a:blip r:embed="rId2">
            <a:alphaModFix/>
          </a:blip>
          <a:srcRect/>
          <a:stretch/>
        </p:blipFill>
        <p:spPr>
          <a:xfrm>
            <a:off x="143339" y="-27061"/>
            <a:ext cx="1862765" cy="1397074"/>
          </a:xfrm>
          <a:prstGeom prst="rect">
            <a:avLst/>
          </a:prstGeom>
          <a:noFill/>
          <a:ln>
            <a:noFill/>
          </a:ln>
        </p:spPr>
      </p:pic>
      <p:sp>
        <p:nvSpPr>
          <p:cNvPr id="55" name="Google Shape;55;p6"/>
          <p:cNvSpPr txBox="1"/>
          <p:nvPr/>
        </p:nvSpPr>
        <p:spPr>
          <a:xfrm>
            <a:off x="7248129" y="449794"/>
            <a:ext cx="3095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rgbClr val="00B0F0"/>
                </a:solidFill>
                <a:latin typeface="Times New Roman"/>
                <a:ea typeface="Times New Roman"/>
                <a:cs typeface="Times New Roman"/>
                <a:sym typeface="Times New Roman"/>
              </a:rPr>
              <a:t>Aditya Engineering College(A)</a:t>
            </a:r>
            <a:endParaRPr/>
          </a:p>
        </p:txBody>
      </p:sp>
      <p:sp>
        <p:nvSpPr>
          <p:cNvPr id="56" name="Google Shape;56;p6"/>
          <p:cNvSpPr txBox="1">
            <a:spLocks noGrp="1"/>
          </p:cNvSpPr>
          <p:nvPr>
            <p:ph type="body" idx="2"/>
          </p:nvPr>
        </p:nvSpPr>
        <p:spPr>
          <a:xfrm>
            <a:off x="8112125" y="6597650"/>
            <a:ext cx="914400" cy="914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3AC5DE7-2F75-41A6-8FA1-68C04BC532D6}" type="datetime1">
              <a:rPr lang="en-US" smtClean="0"/>
              <a:t>1/20/2023</a:t>
            </a:fld>
            <a:endParaRPr/>
          </a:p>
        </p:txBody>
      </p:sp>
      <p:sp>
        <p:nvSpPr>
          <p:cNvPr id="61" name="Google Shape;6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62" name="Google Shape;6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6" name="Google Shape;6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7A38640-FA7E-467D-9BA8-D1055A8CB33B}" type="datetime1">
              <a:rPr lang="en-US" smtClean="0"/>
              <a:t>1/20/2023</a:t>
            </a:fld>
            <a:endParaRPr/>
          </a:p>
        </p:txBody>
      </p:sp>
      <p:sp>
        <p:nvSpPr>
          <p:cNvPr id="67" name="Google Shape;6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68" name="Google Shape;6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805C995-9109-4890-B33E-9965041F73FC}" type="datetime1">
              <a:rPr lang="en-US" smtClean="0"/>
              <a:t>1/20/2023</a:t>
            </a:fld>
            <a:endParaRPr/>
          </a:p>
        </p:txBody>
      </p:sp>
      <p:sp>
        <p:nvSpPr>
          <p:cNvPr id="74" name="Google Shape;7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75" name="Google Shape;7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C1173D5-D37E-4374-819A-03ABC19B7954}" type="datetime1">
              <a:rPr lang="en-US" smtClean="0"/>
              <a:t>1/20/2023</a:t>
            </a:fld>
            <a:endParaRPr/>
          </a:p>
        </p:txBody>
      </p:sp>
      <p:sp>
        <p:nvSpPr>
          <p:cNvPr id="83" name="Google Shape;8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BATCH A10          FOOD SAFETY PREDICTION USING ML</a:t>
            </a:r>
            <a:endParaRPr/>
          </a:p>
        </p:txBody>
      </p:sp>
      <p:sp>
        <p:nvSpPr>
          <p:cNvPr id="84" name="Google Shape;8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F88845B8-F92F-4285-85B1-20E9EA81D2EB}" type="datetime1">
              <a:rPr lang="en-US" smtClean="0"/>
              <a:t>1/20/2023</a:t>
            </a:fld>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BATCH A10          FOOD SAFETY PREDICTION USING ML</a:t>
            </a:r>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searchgate.net/publication/343236511_Machine_Learning_Based_Approach_on_Food_Recognition_and_Nutrition_Estimatio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research.google.com/colaboratory/faq.html#:~:text=Colaboratory%2C%20or%20%E2%80%9CColab%E2%80%9D%20for,learning%2C%20data%20analysis%20and%20education" TargetMode="External"/><Relationship Id="rId5" Type="http://schemas.openxmlformats.org/officeDocument/2006/relationships/hyperlink" Target="https://ift.onlinelibrary.wiley.com/doi/epdf/10.1111/1541-4337.12868" TargetMode="External"/><Relationship Id="rId4" Type="http://schemas.openxmlformats.org/officeDocument/2006/relationships/hyperlink" Target="https://www.irjet.net/archives/V8/i4/IRJET-V8I4702.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3">
            <a:alphaModFix/>
          </a:blip>
          <a:srcRect/>
          <a:stretch/>
        </p:blipFill>
        <p:spPr>
          <a:xfrm>
            <a:off x="623392" y="113777"/>
            <a:ext cx="1577330" cy="1472454"/>
          </a:xfrm>
          <a:prstGeom prst="rect">
            <a:avLst/>
          </a:prstGeom>
          <a:noFill/>
          <a:ln>
            <a:noFill/>
          </a:ln>
        </p:spPr>
      </p:pic>
      <p:sp>
        <p:nvSpPr>
          <p:cNvPr id="125" name="Google Shape;125;p17"/>
          <p:cNvSpPr txBox="1">
            <a:spLocks noGrp="1"/>
          </p:cNvSpPr>
          <p:nvPr>
            <p:ph type="ctrTitle"/>
          </p:nvPr>
        </p:nvSpPr>
        <p:spPr>
          <a:xfrm>
            <a:off x="1975280" y="1477513"/>
            <a:ext cx="8568952" cy="79208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030A0"/>
              </a:buClr>
              <a:buSzPts val="2400"/>
              <a:buFont typeface="Times New Roman"/>
              <a:buNone/>
            </a:pPr>
            <a:r>
              <a:rPr lang="en-IN" sz="3200" b="1" kern="150" dirty="0">
                <a:solidFill>
                  <a:srgbClr val="7030A0"/>
                </a:solidFill>
                <a:effectLst/>
                <a:latin typeface="Times New Roman" panose="02020603050405020304" pitchFamily="18" charset="0"/>
                <a:ea typeface="NSimSun" panose="02010609030101010101" pitchFamily="49" charset="-122"/>
                <a:cs typeface="Times New Roman" panose="02020603050405020304" pitchFamily="18" charset="0"/>
              </a:rPr>
              <a:t>FOOD SAFTEY PREDICTION USING ML</a:t>
            </a:r>
            <a:endParaRPr sz="3200" b="1" dirty="0">
              <a:solidFill>
                <a:srgbClr val="7030A0"/>
              </a:solidFill>
              <a:latin typeface="Times New Roman"/>
              <a:ea typeface="Times New Roman"/>
              <a:cs typeface="Times New Roman"/>
              <a:sym typeface="Times New Roman"/>
            </a:endParaRPr>
          </a:p>
        </p:txBody>
      </p:sp>
      <p:sp>
        <p:nvSpPr>
          <p:cNvPr id="126" name="Google Shape;126;p17"/>
          <p:cNvSpPr txBox="1">
            <a:spLocks noGrp="1"/>
          </p:cNvSpPr>
          <p:nvPr>
            <p:ph type="subTitle" idx="1"/>
          </p:nvPr>
        </p:nvSpPr>
        <p:spPr>
          <a:xfrm>
            <a:off x="829340" y="3573016"/>
            <a:ext cx="4832380" cy="2246407"/>
          </a:xfrm>
          <a:prstGeom prst="rect">
            <a:avLst/>
          </a:prstGeom>
          <a:noFill/>
          <a:ln>
            <a:noFill/>
          </a:ln>
        </p:spPr>
        <p:txBody>
          <a:bodyPr spcFirstLastPara="1" wrap="square" lIns="91425" tIns="45700" rIns="91425" bIns="45700" anchor="t" anchorCtr="0">
            <a:normAutofit fontScale="85000" lnSpcReduction="20000"/>
          </a:bodyPr>
          <a:lstStyle/>
          <a:p>
            <a:pPr algn="l"/>
            <a:r>
              <a:rPr lang="en-IN" sz="3200" b="1" dirty="0">
                <a:solidFill>
                  <a:srgbClr val="7030A0"/>
                </a:solidFill>
                <a:latin typeface="Times New Roman" panose="02020603050405020304" pitchFamily="18" charset="0"/>
                <a:cs typeface="Times New Roman" panose="02020603050405020304" pitchFamily="18" charset="0"/>
              </a:rPr>
              <a:t>Under</a:t>
            </a:r>
            <a:r>
              <a:rPr lang="en-IN" sz="2400" b="1" dirty="0">
                <a:solidFill>
                  <a:srgbClr val="7030A0"/>
                </a:solidFill>
                <a:latin typeface="Times New Roman" panose="02020603050405020304" pitchFamily="18" charset="0"/>
                <a:cs typeface="Times New Roman" panose="02020603050405020304" pitchFamily="18" charset="0"/>
              </a:rPr>
              <a:t> </a:t>
            </a:r>
            <a:r>
              <a:rPr lang="en-IN" sz="3200" b="1" dirty="0">
                <a:solidFill>
                  <a:srgbClr val="7030A0"/>
                </a:solidFill>
                <a:latin typeface="Times New Roman" panose="02020603050405020304" pitchFamily="18" charset="0"/>
                <a:cs typeface="Times New Roman" panose="02020603050405020304" pitchFamily="18" charset="0"/>
              </a:rPr>
              <a:t>the Guidance of</a:t>
            </a:r>
            <a:endParaRPr lang="en-IN" sz="2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US" sz="2400" dirty="0">
                <a:solidFill>
                  <a:schemeClr val="tx1"/>
                </a:solidFill>
                <a:latin typeface="Times New Roman" panose="02020603050405020304" pitchFamily="18" charset="0"/>
                <a:cs typeface="Times New Roman" panose="02020603050405020304" pitchFamily="18" charset="0"/>
              </a:rPr>
              <a:t>Mr. M</a:t>
            </a:r>
            <a:r>
              <a:rPr lang="en-US" sz="2400" dirty="0">
                <a:latin typeface="Times New Roman" panose="02020603050405020304" pitchFamily="18" charset="0"/>
                <a:cs typeface="Times New Roman" panose="02020603050405020304" pitchFamily="18" charset="0"/>
              </a:rPr>
              <a:t>. Kalyan Ram , MCA, </a:t>
            </a:r>
            <a:r>
              <a:rPr lang="en-US" sz="2400" dirty="0" err="1">
                <a:latin typeface="Times New Roman" panose="02020603050405020304" pitchFamily="18" charset="0"/>
                <a:cs typeface="Times New Roman" panose="02020603050405020304" pitchFamily="18" charset="0"/>
              </a:rPr>
              <a:t>M.Tech</a:t>
            </a:r>
            <a:r>
              <a:rPr lang="en-US" sz="2400" dirty="0">
                <a:latin typeface="Times New Roman" panose="02020603050405020304" pitchFamily="18" charset="0"/>
                <a:cs typeface="Times New Roman" panose="02020603050405020304" pitchFamily="18" charset="0"/>
              </a:rPr>
              <a:t>(PhD).</a:t>
            </a:r>
          </a:p>
          <a:p>
            <a:pPr algn="l"/>
            <a:r>
              <a:rPr lang="en-US" sz="2400" dirty="0">
                <a:latin typeface="Times New Roman" panose="02020603050405020304" pitchFamily="18" charset="0"/>
                <a:cs typeface="Times New Roman" panose="02020603050405020304" pitchFamily="18" charset="0"/>
              </a:rPr>
              <a:t>Associate Professor</a:t>
            </a:r>
            <a:endParaRPr lang="en-IN" sz="2400" dirty="0">
              <a:solidFill>
                <a:schemeClr val="tx1"/>
              </a:solidFill>
              <a:latin typeface="Times New Roman" panose="02020603050405020304" pitchFamily="18" charset="0"/>
              <a:cs typeface="Times New Roman" panose="02020603050405020304" pitchFamily="18" charset="0"/>
            </a:endParaRPr>
          </a:p>
          <a:p>
            <a:pPr algn="l"/>
            <a:r>
              <a:rPr lang="en-IN" sz="2400" dirty="0">
                <a:solidFill>
                  <a:schemeClr val="tx1"/>
                </a:solidFill>
                <a:latin typeface="Times New Roman" panose="02020603050405020304" pitchFamily="18" charset="0"/>
                <a:cs typeface="Times New Roman" panose="02020603050405020304" pitchFamily="18" charset="0"/>
              </a:rPr>
              <a:t>Department of CSE</a:t>
            </a:r>
          </a:p>
          <a:p>
            <a:pPr algn="l"/>
            <a:r>
              <a:rPr lang="en-IN" sz="2400" dirty="0">
                <a:solidFill>
                  <a:schemeClr val="tx1"/>
                </a:solidFill>
                <a:latin typeface="Times New Roman" panose="02020603050405020304" pitchFamily="18" charset="0"/>
                <a:cs typeface="Times New Roman" panose="02020603050405020304" pitchFamily="18" charset="0"/>
              </a:rPr>
              <a:t>Aditya Engineering College (A)</a:t>
            </a:r>
          </a:p>
          <a:p>
            <a:pPr algn="l"/>
            <a:r>
              <a:rPr lang="en-IN" sz="2400" dirty="0" err="1">
                <a:latin typeface="Times New Roman" panose="02020603050405020304" pitchFamily="18" charset="0"/>
                <a:cs typeface="Times New Roman" panose="02020603050405020304" pitchFamily="18" charset="0"/>
              </a:rPr>
              <a:t>Surampalem</a:t>
            </a:r>
            <a:r>
              <a:rPr lang="en-IN" sz="2400" dirty="0">
                <a:latin typeface="Times New Roman" panose="02020603050405020304" pitchFamily="18" charset="0"/>
                <a:cs typeface="Times New Roman" panose="02020603050405020304" pitchFamily="18" charset="0"/>
              </a:rPr>
              <a:t>.</a:t>
            </a:r>
            <a:endParaRPr lang="en-IN" sz="24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rgbClr val="7030A0"/>
              </a:buClr>
              <a:buSzPts val="2400"/>
              <a:buNone/>
            </a:pPr>
            <a:endParaRPr sz="1800" b="1" dirty="0">
              <a:solidFill>
                <a:srgbClr val="7030A0"/>
              </a:solidFill>
              <a:latin typeface="Times New Roman"/>
              <a:ea typeface="Times New Roman"/>
              <a:cs typeface="Times New Roman"/>
              <a:sym typeface="Times New Roman"/>
            </a:endParaRPr>
          </a:p>
        </p:txBody>
      </p:sp>
      <p:sp>
        <p:nvSpPr>
          <p:cNvPr id="127" name="Google Shape;127;p17"/>
          <p:cNvSpPr txBox="1"/>
          <p:nvPr/>
        </p:nvSpPr>
        <p:spPr>
          <a:xfrm>
            <a:off x="7398460" y="3546627"/>
            <a:ext cx="4392488" cy="2559635"/>
          </a:xfrm>
          <a:prstGeom prst="rect">
            <a:avLst/>
          </a:prstGeom>
          <a:noFill/>
          <a:ln>
            <a:noFill/>
          </a:ln>
        </p:spPr>
        <p:txBody>
          <a:bodyPr spcFirstLastPara="1" wrap="square" lIns="91425" tIns="45700" rIns="91425" bIns="45700" anchor="t" anchorCtr="0">
            <a:spAutoFit/>
          </a:bodyPr>
          <a:lstStyle/>
          <a:p>
            <a:r>
              <a:rPr lang="en-IN" sz="2000" b="1" dirty="0">
                <a:solidFill>
                  <a:srgbClr val="7030A0"/>
                </a:solidFill>
                <a:latin typeface="Times New Roman" panose="02020603050405020304" pitchFamily="18" charset="0"/>
                <a:cs typeface="Times New Roman" panose="02020603050405020304" pitchFamily="18" charset="0"/>
              </a:rPr>
              <a:t>Presented By</a:t>
            </a:r>
          </a:p>
          <a:p>
            <a:endParaRPr lang="en-IN" sz="2000" b="1" dirty="0">
              <a:solidFill>
                <a:srgbClr val="CE4FD1"/>
              </a:solidFill>
              <a:latin typeface="Times New Roman" panose="02020603050405020304" pitchFamily="18" charset="0"/>
              <a:cs typeface="Times New Roman" panose="02020603050405020304" pitchFamily="18" charset="0"/>
            </a:endParaRPr>
          </a:p>
          <a:p>
            <a:pPr>
              <a:lnSpc>
                <a:spcPct val="115000"/>
              </a:lnSpc>
              <a:spcAft>
                <a:spcPts val="1000"/>
              </a:spcAft>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1. V.SUDHEETHI        (19A91A0559)</a:t>
            </a:r>
            <a:endParaRPr lang="en-US" sz="20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2. N.R.L.VINEELA     (19A91A0538) </a:t>
            </a:r>
          </a:p>
          <a:p>
            <a:pPr>
              <a:lnSpc>
                <a:spcPct val="115000"/>
              </a:lnSpc>
              <a:spcAft>
                <a:spcPts val="1000"/>
              </a:spcAft>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3. M.JESSICA              (19A91A0536</a:t>
            </a:r>
            <a:r>
              <a:rPr lang="en-US" sz="2000" dirty="0">
                <a:solidFill>
                  <a:srgbClr val="262626"/>
                </a:solidFill>
                <a:latin typeface="Times New Roman"/>
                <a:cs typeface="Times New Roman"/>
                <a:sym typeface="Times New Roman"/>
              </a:rPr>
              <a:t>)</a:t>
            </a:r>
            <a:endParaRPr sz="2000" dirty="0">
              <a:solidFill>
                <a:srgbClr val="262626"/>
              </a:solidFill>
              <a:latin typeface="Times New Roman"/>
              <a:ea typeface="Times New Roman"/>
              <a:cs typeface="Times New Roman"/>
              <a:sym typeface="Times New Roman"/>
            </a:endParaRPr>
          </a:p>
          <a:p>
            <a:pPr marL="0" marR="0" lvl="0" indent="0" algn="l" rtl="0">
              <a:spcBef>
                <a:spcPts val="1000"/>
              </a:spcBef>
              <a:spcAft>
                <a:spcPts val="0"/>
              </a:spcAft>
              <a:buNone/>
            </a:pPr>
            <a:endParaRPr sz="1800" dirty="0">
              <a:solidFill>
                <a:schemeClr val="dk1"/>
              </a:solidFill>
              <a:latin typeface="Times New Roman"/>
              <a:ea typeface="Times New Roman"/>
              <a:cs typeface="Times New Roman"/>
              <a:sym typeface="Times New Roman"/>
            </a:endParaRPr>
          </a:p>
        </p:txBody>
      </p:sp>
      <p:sp>
        <p:nvSpPr>
          <p:cNvPr id="128" name="Google Shape;128;p17"/>
          <p:cNvSpPr txBox="1"/>
          <p:nvPr/>
        </p:nvSpPr>
        <p:spPr>
          <a:xfrm>
            <a:off x="2889810" y="504760"/>
            <a:ext cx="811113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1F3864"/>
                </a:solidFill>
                <a:latin typeface="Times New Roman"/>
                <a:ea typeface="Times New Roman"/>
                <a:cs typeface="Times New Roman"/>
                <a:sym typeface="Times New Roman"/>
              </a:rPr>
              <a:t>ADITYA ENGINEERING COLLEGE(A)</a:t>
            </a:r>
            <a:endParaRPr/>
          </a:p>
        </p:txBody>
      </p:sp>
      <p:sp>
        <p:nvSpPr>
          <p:cNvPr id="129" name="Google Shape;129;p17"/>
          <p:cNvSpPr txBox="1"/>
          <p:nvPr/>
        </p:nvSpPr>
        <p:spPr>
          <a:xfrm>
            <a:off x="4583832" y="2375315"/>
            <a:ext cx="2814628" cy="800179"/>
          </a:xfrm>
          <a:prstGeom prst="rect">
            <a:avLst/>
          </a:prstGeom>
          <a:noFill/>
          <a:ln>
            <a:noFill/>
          </a:ln>
        </p:spPr>
        <p:txBody>
          <a:bodyPr spcFirstLastPara="1" wrap="square" lIns="91425" tIns="45700" rIns="91425" bIns="45700" anchor="t" anchorCtr="0">
            <a:spAutoFit/>
          </a:bodyPr>
          <a:lstStyle/>
          <a:p>
            <a:r>
              <a:rPr lang="en-US" sz="3200" b="1" dirty="0">
                <a:solidFill>
                  <a:srgbClr val="0070C0"/>
                </a:solidFill>
                <a:latin typeface="Times New Roman" panose="02020603050405020304" pitchFamily="18" charset="0"/>
                <a:cs typeface="Times New Roman" panose="02020603050405020304" pitchFamily="18" charset="0"/>
              </a:rPr>
              <a:t>Batch No :A10 </a:t>
            </a:r>
          </a:p>
          <a:p>
            <a:pPr marL="0" marR="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4400" b="1">
                <a:latin typeface="Times New Roman"/>
                <a:ea typeface="Times New Roman"/>
                <a:cs typeface="Times New Roman"/>
                <a:sym typeface="Times New Roman"/>
              </a:rPr>
              <a:t>                 </a:t>
            </a:r>
            <a:r>
              <a:rPr lang="en-US" sz="4000" b="1">
                <a:solidFill>
                  <a:srgbClr val="2F5496"/>
                </a:solidFill>
                <a:latin typeface="Times New Roman"/>
                <a:ea typeface="Times New Roman"/>
                <a:cs typeface="Times New Roman"/>
                <a:sym typeface="Times New Roman"/>
              </a:rPr>
              <a:t>System Requirements</a:t>
            </a:r>
            <a:endParaRPr sz="4000">
              <a:solidFill>
                <a:srgbClr val="2F5496"/>
              </a:solidFill>
            </a:endParaRPr>
          </a:p>
        </p:txBody>
      </p:sp>
      <p:sp>
        <p:nvSpPr>
          <p:cNvPr id="216" name="Google Shape;21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1" indent="0" algn="just" rtl="0">
              <a:lnSpc>
                <a:spcPct val="90000"/>
              </a:lnSpc>
              <a:spcBef>
                <a:spcPts val="0"/>
              </a:spcBef>
              <a:spcAft>
                <a:spcPts val="0"/>
              </a:spcAft>
              <a:buClr>
                <a:schemeClr val="dk1"/>
              </a:buClr>
              <a:buSzPts val="2800"/>
              <a:buNone/>
            </a:pPr>
            <a:r>
              <a:rPr lang="en-US" sz="2800" b="1" dirty="0">
                <a:latin typeface="Times New Roman"/>
                <a:ea typeface="Times New Roman"/>
                <a:cs typeface="Times New Roman"/>
                <a:sym typeface="Times New Roman"/>
              </a:rPr>
              <a:t>Hardware Requirements:    </a:t>
            </a:r>
          </a:p>
          <a:p>
            <a:pPr marL="742950" lvl="1" indent="-285750" algn="just">
              <a:lnSpc>
                <a:spcPct val="150000"/>
              </a:lnSpc>
              <a:spcBef>
                <a:spcPts val="0"/>
              </a:spcBef>
              <a:buSzPts val="2800"/>
              <a:buFont typeface="Courier New" panose="02070309020205020404" pitchFamily="49" charset="0"/>
              <a:buChar char="o"/>
            </a:pPr>
            <a:r>
              <a:rPr lang="en-US" sz="1800" dirty="0">
                <a:effectLst/>
                <a:latin typeface="Times New Roman" panose="02020603050405020304" pitchFamily="18" charset="0"/>
                <a:ea typeface="StarSymbol"/>
                <a:cs typeface="Wingdings" panose="05000000000000000000" pitchFamily="2" charset="2"/>
              </a:rPr>
              <a:t>Processor : Dual Core    </a:t>
            </a:r>
          </a:p>
          <a:p>
            <a:pPr marL="742950" lvl="1" indent="-285750" algn="just">
              <a:lnSpc>
                <a:spcPct val="150000"/>
              </a:lnSpc>
              <a:spcBef>
                <a:spcPts val="0"/>
              </a:spcBef>
              <a:buSzPts val="2800"/>
              <a:buFont typeface="Courier New" panose="02070309020205020404" pitchFamily="49" charset="0"/>
              <a:buChar char="o"/>
            </a:pPr>
            <a:r>
              <a:rPr lang="en-US" sz="1800" dirty="0">
                <a:effectLst/>
                <a:latin typeface="Times New Roman" panose="02020603050405020304" pitchFamily="18" charset="0"/>
                <a:ea typeface="StarSymbol"/>
                <a:cs typeface="Wingdings" panose="05000000000000000000" pitchFamily="2" charset="2"/>
              </a:rPr>
              <a:t>Ram: Above 60 GB</a:t>
            </a:r>
          </a:p>
          <a:p>
            <a:pPr marL="114300" indent="0" algn="just">
              <a:lnSpc>
                <a:spcPct val="115000"/>
              </a:lnSpc>
              <a:spcAft>
                <a:spcPts val="1000"/>
              </a:spcAft>
              <a:buNone/>
            </a:pPr>
            <a:r>
              <a:rPr lang="en-US" sz="2800" b="1" dirty="0">
                <a:latin typeface="Times New Roman"/>
                <a:ea typeface="Times New Roman"/>
                <a:cs typeface="Times New Roman"/>
                <a:sym typeface="Times New Roman"/>
              </a:rPr>
              <a:t>  Software Requirements:</a:t>
            </a:r>
            <a:endParaRPr dirty="0"/>
          </a:p>
          <a:p>
            <a:pPr marL="457200" lvl="1" indent="0" algn="just" rtl="0">
              <a:lnSpc>
                <a:spcPct val="90000"/>
              </a:lnSpc>
              <a:spcBef>
                <a:spcPts val="500"/>
              </a:spcBef>
              <a:spcAft>
                <a:spcPts val="0"/>
              </a:spcAft>
              <a:buClr>
                <a:schemeClr val="dk1"/>
              </a:buClr>
              <a:buSzPts val="2800"/>
              <a:buNone/>
            </a:pPr>
            <a:endParaRPr sz="2800" b="1" dirty="0">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000000"/>
              </a:buClr>
              <a:buSzPts val="2800"/>
              <a:buNone/>
            </a:pPr>
            <a:r>
              <a:rPr lang="en-US" dirty="0">
                <a:solidFill>
                  <a:srgbClr val="000000"/>
                </a:solidFill>
                <a:latin typeface="Times New Roman"/>
                <a:ea typeface="Times New Roman"/>
                <a:cs typeface="Times New Roman"/>
                <a:sym typeface="Times New Roman"/>
              </a:rPr>
              <a:t>     </a:t>
            </a:r>
            <a:endParaRPr sz="2800" b="1" dirty="0">
              <a:latin typeface="Times New Roman"/>
              <a:ea typeface="Times New Roman"/>
              <a:cs typeface="Times New Roman"/>
              <a:sym typeface="Times New Roman"/>
            </a:endParaRPr>
          </a:p>
          <a:p>
            <a:pPr marL="457200" lvl="1" indent="0" algn="l" rtl="0">
              <a:lnSpc>
                <a:spcPct val="90000"/>
              </a:lnSpc>
              <a:spcBef>
                <a:spcPts val="500"/>
              </a:spcBef>
              <a:spcAft>
                <a:spcPts val="0"/>
              </a:spcAft>
              <a:buClr>
                <a:schemeClr val="dk1"/>
              </a:buClr>
              <a:buSzPts val="2600"/>
              <a:buNone/>
            </a:pPr>
            <a:endParaRPr sz="26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endParaRPr dirty="0"/>
          </a:p>
        </p:txBody>
      </p:sp>
      <p:sp>
        <p:nvSpPr>
          <p:cNvPr id="217" name="Google Shape;217;p27"/>
          <p:cNvSpPr txBox="1"/>
          <p:nvPr/>
        </p:nvSpPr>
        <p:spPr>
          <a:xfrm>
            <a:off x="1295557" y="3696798"/>
            <a:ext cx="6202680"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Font typeface="Arial" panose="020B0604020202020204" pitchFamily="34" charset="0"/>
              <a:buChar char="•"/>
            </a:pPr>
            <a:r>
              <a:rPr lang="en-US" sz="1600" dirty="0">
                <a:solidFill>
                  <a:schemeClr val="tx1"/>
                </a:solidFill>
                <a:latin typeface="Times New Roman"/>
                <a:ea typeface="Times New Roman"/>
                <a:cs typeface="Times New Roman"/>
                <a:sym typeface="Times New Roman"/>
              </a:rPr>
              <a:t>Frontend : </a:t>
            </a:r>
            <a:r>
              <a:rPr lang="en-US" sz="1600" dirty="0" err="1">
                <a:solidFill>
                  <a:schemeClr val="tx1"/>
                </a:solidFill>
                <a:latin typeface="Times New Roman"/>
                <a:ea typeface="Times New Roman"/>
                <a:cs typeface="Times New Roman"/>
                <a:sym typeface="Times New Roman"/>
              </a:rPr>
              <a:t>Html,CSS</a:t>
            </a:r>
            <a:r>
              <a:rPr lang="en-US" sz="1600" dirty="0">
                <a:solidFill>
                  <a:schemeClr val="tx1"/>
                </a:solidFill>
                <a:latin typeface="Times New Roman"/>
                <a:ea typeface="Times New Roman"/>
                <a:cs typeface="Times New Roman"/>
                <a:sym typeface="Times New Roman"/>
              </a:rPr>
              <a:t>		</a:t>
            </a:r>
            <a:endParaRPr dirty="0">
              <a:solidFill>
                <a:schemeClr val="tx1"/>
              </a:solidFill>
            </a:endParaRPr>
          </a:p>
          <a:p>
            <a:pPr marL="285750" marR="0" lvl="0" indent="-285750" algn="l" rtl="0">
              <a:lnSpc>
                <a:spcPct val="150000"/>
              </a:lnSpc>
              <a:spcBef>
                <a:spcPts val="0"/>
              </a:spcBef>
              <a:spcAft>
                <a:spcPts val="0"/>
              </a:spcAft>
              <a:buFont typeface="Arial" panose="020B0604020202020204" pitchFamily="34" charset="0"/>
              <a:buChar char="•"/>
            </a:pPr>
            <a:r>
              <a:rPr lang="en-US" sz="1600" dirty="0" err="1">
                <a:solidFill>
                  <a:schemeClr val="tx1"/>
                </a:solidFill>
                <a:latin typeface="Times New Roman"/>
                <a:ea typeface="Times New Roman"/>
                <a:cs typeface="Times New Roman"/>
                <a:sym typeface="Times New Roman"/>
              </a:rPr>
              <a:t>Backend:python</a:t>
            </a:r>
            <a:r>
              <a:rPr lang="en-US" sz="1600" dirty="0">
                <a:solidFill>
                  <a:schemeClr val="tx1"/>
                </a:solidFill>
                <a:latin typeface="Times New Roman"/>
                <a:ea typeface="Times New Roman"/>
                <a:cs typeface="Times New Roman"/>
                <a:sym typeface="Times New Roman"/>
              </a:rPr>
              <a:t>				</a:t>
            </a:r>
            <a:endParaRPr dirty="0">
              <a:solidFill>
                <a:schemeClr val="tx1"/>
              </a:solidFill>
            </a:endParaRPr>
          </a:p>
          <a:p>
            <a:pPr marL="285750" marR="0" lvl="0" indent="-285750" algn="l" rtl="0">
              <a:lnSpc>
                <a:spcPct val="150000"/>
              </a:lnSpc>
              <a:spcBef>
                <a:spcPts val="0"/>
              </a:spcBef>
              <a:spcAft>
                <a:spcPts val="0"/>
              </a:spcAft>
              <a:buFont typeface="Arial" panose="020B0604020202020204" pitchFamily="34" charset="0"/>
              <a:buChar char="•"/>
            </a:pPr>
            <a:r>
              <a:rPr lang="en-US" sz="1600" dirty="0">
                <a:solidFill>
                  <a:schemeClr val="tx1"/>
                </a:solidFill>
                <a:latin typeface="Times New Roman"/>
                <a:ea typeface="Times New Roman"/>
                <a:cs typeface="Times New Roman"/>
                <a:sym typeface="Times New Roman"/>
              </a:rPr>
              <a:t>Framework : Flask		</a:t>
            </a:r>
            <a:endParaRPr dirty="0">
              <a:solidFill>
                <a:schemeClr val="tx1"/>
              </a:solidFill>
            </a:endParaRPr>
          </a:p>
          <a:p>
            <a:pPr marL="285750" marR="0" lvl="0" indent="-285750" algn="l" rtl="0">
              <a:lnSpc>
                <a:spcPct val="150000"/>
              </a:lnSpc>
              <a:spcBef>
                <a:spcPts val="0"/>
              </a:spcBef>
              <a:spcAft>
                <a:spcPts val="0"/>
              </a:spcAft>
              <a:buFont typeface="Arial" panose="020B0604020202020204" pitchFamily="34" charset="0"/>
              <a:buChar char="•"/>
            </a:pPr>
            <a:r>
              <a:rPr lang="en-US" sz="1600" dirty="0">
                <a:solidFill>
                  <a:schemeClr val="tx1"/>
                </a:solidFill>
                <a:latin typeface="Times New Roman"/>
                <a:ea typeface="Times New Roman"/>
                <a:cs typeface="Times New Roman"/>
                <a:sym typeface="Times New Roman"/>
              </a:rPr>
              <a:t>Libraries : </a:t>
            </a:r>
            <a:r>
              <a:rPr lang="en-US" sz="1600" dirty="0" err="1">
                <a:solidFill>
                  <a:schemeClr val="tx1"/>
                </a:solidFill>
                <a:latin typeface="Times New Roman"/>
                <a:ea typeface="Times New Roman"/>
                <a:cs typeface="Times New Roman"/>
                <a:sym typeface="Times New Roman"/>
              </a:rPr>
              <a:t>numpy</a:t>
            </a:r>
            <a:r>
              <a:rPr lang="en-US" sz="1600" dirty="0">
                <a:solidFill>
                  <a:schemeClr val="tx1"/>
                </a:solidFill>
                <a:latin typeface="Times New Roman"/>
                <a:ea typeface="Times New Roman"/>
                <a:cs typeface="Times New Roman"/>
                <a:sym typeface="Times New Roman"/>
              </a:rPr>
              <a:t>, scikit </a:t>
            </a:r>
            <a:r>
              <a:rPr lang="en-US" sz="1600" dirty="0" err="1">
                <a:solidFill>
                  <a:schemeClr val="tx1"/>
                </a:solidFill>
                <a:latin typeface="Times New Roman"/>
                <a:ea typeface="Times New Roman"/>
                <a:cs typeface="Times New Roman"/>
                <a:sym typeface="Times New Roman"/>
              </a:rPr>
              <a:t>learn,pandas</a:t>
            </a:r>
            <a:r>
              <a:rPr lang="en-US" sz="1600" dirty="0">
                <a:solidFill>
                  <a:schemeClr val="tx1"/>
                </a:solidFill>
                <a:latin typeface="Times New Roman"/>
                <a:ea typeface="Times New Roman"/>
                <a:cs typeface="Times New Roman"/>
                <a:sym typeface="Times New Roman"/>
              </a:rPr>
              <a:t> </a:t>
            </a:r>
            <a:r>
              <a:rPr lang="en-US" sz="1600" dirty="0" err="1">
                <a:solidFill>
                  <a:schemeClr val="tx1"/>
                </a:solidFill>
                <a:latin typeface="Times New Roman"/>
                <a:ea typeface="Times New Roman"/>
                <a:cs typeface="Times New Roman"/>
                <a:sym typeface="Times New Roman"/>
              </a:rPr>
              <a:t>etc</a:t>
            </a:r>
            <a:r>
              <a:rPr lang="en-US" sz="1600" dirty="0">
                <a:solidFill>
                  <a:schemeClr val="tx1"/>
                </a:solidFill>
                <a:latin typeface="Times New Roman"/>
                <a:ea typeface="Times New Roman"/>
                <a:cs typeface="Times New Roman"/>
                <a:sym typeface="Times New Roman"/>
              </a:rPr>
              <a:t>,.		</a:t>
            </a:r>
            <a:endParaRPr sz="1600" dirty="0">
              <a:solidFill>
                <a:schemeClr val="tx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Font typeface="Arial" panose="020B0604020202020204" pitchFamily="34" charset="0"/>
              <a:buChar char="•"/>
            </a:pPr>
            <a:r>
              <a:rPr lang="en-US" sz="1600" dirty="0">
                <a:solidFill>
                  <a:schemeClr val="tx1"/>
                </a:solidFill>
                <a:latin typeface="Times New Roman"/>
                <a:ea typeface="Times New Roman"/>
                <a:cs typeface="Times New Roman"/>
                <a:sym typeface="Times New Roman"/>
              </a:rPr>
              <a:t>IDE: PyCharm 2020 , VS code , </a:t>
            </a:r>
            <a:r>
              <a:rPr lang="en-US" sz="1600" dirty="0" err="1">
                <a:solidFill>
                  <a:schemeClr val="tx1"/>
                </a:solidFill>
                <a:latin typeface="Times New Roman"/>
                <a:ea typeface="Times New Roman"/>
                <a:cs typeface="Times New Roman"/>
                <a:sym typeface="Times New Roman"/>
              </a:rPr>
              <a:t>spyder</a:t>
            </a:r>
            <a:r>
              <a:rPr lang="en-US" sz="1600" dirty="0">
                <a:solidFill>
                  <a:schemeClr val="tx1"/>
                </a:solidFill>
                <a:latin typeface="Times New Roman"/>
                <a:ea typeface="Times New Roman"/>
                <a:cs typeface="Times New Roman"/>
                <a:sym typeface="Times New Roman"/>
              </a:rPr>
              <a:t>.</a:t>
            </a:r>
            <a:r>
              <a:rPr lang="en-US" sz="1600" dirty="0">
                <a:solidFill>
                  <a:srgbClr val="7030A0"/>
                </a:solidFill>
                <a:latin typeface="Times New Roman"/>
                <a:ea typeface="Times New Roman"/>
                <a:cs typeface="Times New Roman"/>
                <a:sym typeface="Times New Roman"/>
              </a:rPr>
              <a:t>		</a:t>
            </a:r>
            <a:endParaRPr dirty="0"/>
          </a:p>
        </p:txBody>
      </p:sp>
      <p:sp>
        <p:nvSpPr>
          <p:cNvPr id="218" name="Google Shape;2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2D6E414-5518-4BFD-970A-4058FDBC9B06}" type="datetime1">
              <a:rPr lang="en-US" smtClean="0"/>
              <a:t>1/20/2023</a:t>
            </a:fld>
            <a:endParaRPr/>
          </a:p>
        </p:txBody>
      </p:sp>
      <p:sp>
        <p:nvSpPr>
          <p:cNvPr id="220" name="Google Shape;220;p27"/>
          <p:cNvSpPr txBox="1">
            <a:spLocks noGrp="1"/>
          </p:cNvSpPr>
          <p:nvPr>
            <p:ph type="ftr" idx="11"/>
          </p:nvPr>
        </p:nvSpPr>
        <p:spPr>
          <a:xfrm>
            <a:off x="2623403" y="6247169"/>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dirty="0"/>
          </a:p>
        </p:txBody>
      </p:sp>
      <p:sp>
        <p:nvSpPr>
          <p:cNvPr id="2" name="Slide Number Placeholder 1">
            <a:extLst>
              <a:ext uri="{FF2B5EF4-FFF2-40B4-BE49-F238E27FC236}">
                <a16:creationId xmlns:a16="http://schemas.microsoft.com/office/drawing/2014/main" id="{D8A54197-4B01-540E-50FC-C71F570AAE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9843-9339-1678-1298-9709B3D20961}"/>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E-R DIAGRAM</a:t>
            </a:r>
          </a:p>
        </p:txBody>
      </p:sp>
      <p:sp>
        <p:nvSpPr>
          <p:cNvPr id="4" name="Date Placeholder 3">
            <a:extLst>
              <a:ext uri="{FF2B5EF4-FFF2-40B4-BE49-F238E27FC236}">
                <a16:creationId xmlns:a16="http://schemas.microsoft.com/office/drawing/2014/main" id="{4397573B-74B3-CAEE-266A-682D0F2E2844}"/>
              </a:ext>
            </a:extLst>
          </p:cNvPr>
          <p:cNvSpPr>
            <a:spLocks noGrp="1"/>
          </p:cNvSpPr>
          <p:nvPr>
            <p:ph type="dt" idx="10"/>
          </p:nvPr>
        </p:nvSpPr>
        <p:spPr/>
        <p:txBody>
          <a:bodyPr/>
          <a:lstStyle/>
          <a:p>
            <a:fld id="{10728F71-131E-435B-9943-712621840B7F}" type="datetime1">
              <a:rPr lang="en-US" smtClean="0"/>
              <a:t>1/20/2023</a:t>
            </a:fld>
            <a:endParaRPr lang="en-US"/>
          </a:p>
        </p:txBody>
      </p:sp>
      <p:sp>
        <p:nvSpPr>
          <p:cNvPr id="5" name="Footer Placeholder 4">
            <a:extLst>
              <a:ext uri="{FF2B5EF4-FFF2-40B4-BE49-F238E27FC236}">
                <a16:creationId xmlns:a16="http://schemas.microsoft.com/office/drawing/2014/main" id="{01611E74-E972-F067-33A9-8C1C06044930}"/>
              </a:ext>
            </a:extLst>
          </p:cNvPr>
          <p:cNvSpPr>
            <a:spLocks noGrp="1"/>
          </p:cNvSpPr>
          <p:nvPr>
            <p:ph type="ftr" idx="11"/>
          </p:nvPr>
        </p:nvSpPr>
        <p:spPr>
          <a:xfrm>
            <a:off x="-145915" y="6356351"/>
            <a:ext cx="11858539" cy="365125"/>
          </a:xfrm>
        </p:spPr>
        <p:txBody>
          <a:bodyPr/>
          <a:lstStyle/>
          <a:p>
            <a:r>
              <a:rPr lang="en-US" dirty="0"/>
              <a:t>BATCH A10          FOOD SAFETY PREDICTION USING ML</a:t>
            </a:r>
          </a:p>
        </p:txBody>
      </p:sp>
      <p:sp>
        <p:nvSpPr>
          <p:cNvPr id="6" name="Slide Number Placeholder 5">
            <a:extLst>
              <a:ext uri="{FF2B5EF4-FFF2-40B4-BE49-F238E27FC236}">
                <a16:creationId xmlns:a16="http://schemas.microsoft.com/office/drawing/2014/main" id="{41B786F7-FFF5-61C0-FDFA-2133781CA9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9" name="Picture 8">
            <a:extLst>
              <a:ext uri="{FF2B5EF4-FFF2-40B4-BE49-F238E27FC236}">
                <a16:creationId xmlns:a16="http://schemas.microsoft.com/office/drawing/2014/main" id="{537F3682-21EC-57D4-B9D5-D51AE29C280C}"/>
              </a:ext>
            </a:extLst>
          </p:cNvPr>
          <p:cNvPicPr>
            <a:picLocks noChangeAspect="1"/>
          </p:cNvPicPr>
          <p:nvPr/>
        </p:nvPicPr>
        <p:blipFill rotWithShape="1">
          <a:blip r:embed="rId2"/>
          <a:srcRect l="22021" t="20994" r="25964" b="13589"/>
          <a:stretch/>
        </p:blipFill>
        <p:spPr>
          <a:xfrm>
            <a:off x="2558375" y="1690687"/>
            <a:ext cx="6341691" cy="4486275"/>
          </a:xfrm>
          <a:prstGeom prst="rect">
            <a:avLst/>
          </a:prstGeom>
        </p:spPr>
      </p:pic>
    </p:spTree>
    <p:extLst>
      <p:ext uri="{BB962C8B-B14F-4D97-AF65-F5344CB8AC3E}">
        <p14:creationId xmlns:p14="http://schemas.microsoft.com/office/powerpoint/2010/main" val="1624377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9236-1C7F-5EE4-A2EB-66B61E47A403}"/>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USE CASE DIAGRAM</a:t>
            </a:r>
          </a:p>
        </p:txBody>
      </p:sp>
      <p:sp>
        <p:nvSpPr>
          <p:cNvPr id="4" name="Date Placeholder 3">
            <a:extLst>
              <a:ext uri="{FF2B5EF4-FFF2-40B4-BE49-F238E27FC236}">
                <a16:creationId xmlns:a16="http://schemas.microsoft.com/office/drawing/2014/main" id="{0A8AFB50-814E-93BC-1F8A-72A42CC265E8}"/>
              </a:ext>
            </a:extLst>
          </p:cNvPr>
          <p:cNvSpPr>
            <a:spLocks noGrp="1"/>
          </p:cNvSpPr>
          <p:nvPr>
            <p:ph type="dt" idx="10"/>
          </p:nvPr>
        </p:nvSpPr>
        <p:spPr/>
        <p:txBody>
          <a:bodyPr/>
          <a:lstStyle/>
          <a:p>
            <a:fld id="{5E0A2A4B-2722-48F1-A9A0-07C9047018B4}" type="datetime1">
              <a:rPr lang="en-US" smtClean="0"/>
              <a:t>1/20/2023</a:t>
            </a:fld>
            <a:endParaRPr lang="en-US"/>
          </a:p>
        </p:txBody>
      </p:sp>
      <p:sp>
        <p:nvSpPr>
          <p:cNvPr id="5" name="Footer Placeholder 4">
            <a:extLst>
              <a:ext uri="{FF2B5EF4-FFF2-40B4-BE49-F238E27FC236}">
                <a16:creationId xmlns:a16="http://schemas.microsoft.com/office/drawing/2014/main" id="{522FB3F6-300F-9007-B1CF-8F6128C52D8C}"/>
              </a:ext>
            </a:extLst>
          </p:cNvPr>
          <p:cNvSpPr>
            <a:spLocks noGrp="1"/>
          </p:cNvSpPr>
          <p:nvPr>
            <p:ph type="ftr" idx="11"/>
          </p:nvPr>
        </p:nvSpPr>
        <p:spPr/>
        <p:txBody>
          <a:bodyPr/>
          <a:lstStyle/>
          <a:p>
            <a:r>
              <a:rPr lang="en-US"/>
              <a:t>BATCH A10          FOOD SAFETY PREDICTION USING ML</a:t>
            </a:r>
            <a:endParaRPr lang="en-US" dirty="0"/>
          </a:p>
        </p:txBody>
      </p:sp>
      <p:sp>
        <p:nvSpPr>
          <p:cNvPr id="6" name="Slide Number Placeholder 5">
            <a:extLst>
              <a:ext uri="{FF2B5EF4-FFF2-40B4-BE49-F238E27FC236}">
                <a16:creationId xmlns:a16="http://schemas.microsoft.com/office/drawing/2014/main" id="{47EC31F3-9BE0-EF5E-A2BA-BBEF4FD5C7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9" name="Picture 8">
            <a:extLst>
              <a:ext uri="{FF2B5EF4-FFF2-40B4-BE49-F238E27FC236}">
                <a16:creationId xmlns:a16="http://schemas.microsoft.com/office/drawing/2014/main" id="{77E5295A-7F0C-9579-F42B-2347DF85504C}"/>
              </a:ext>
            </a:extLst>
          </p:cNvPr>
          <p:cNvPicPr>
            <a:picLocks noChangeAspect="1"/>
          </p:cNvPicPr>
          <p:nvPr/>
        </p:nvPicPr>
        <p:blipFill rotWithShape="1">
          <a:blip r:embed="rId2"/>
          <a:srcRect l="31835" t="22553" r="23804" b="16879"/>
          <a:stretch/>
        </p:blipFill>
        <p:spPr>
          <a:xfrm>
            <a:off x="2684834" y="1546697"/>
            <a:ext cx="6605081" cy="4153711"/>
          </a:xfrm>
          <a:prstGeom prst="rect">
            <a:avLst/>
          </a:prstGeom>
        </p:spPr>
      </p:pic>
    </p:spTree>
    <p:extLst>
      <p:ext uri="{BB962C8B-B14F-4D97-AF65-F5344CB8AC3E}">
        <p14:creationId xmlns:p14="http://schemas.microsoft.com/office/powerpoint/2010/main" val="27194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2F0C-F9D2-1516-3C14-082450C891C5}"/>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CLASS DIAGRAM</a:t>
            </a:r>
          </a:p>
        </p:txBody>
      </p:sp>
      <p:sp>
        <p:nvSpPr>
          <p:cNvPr id="4" name="Date Placeholder 3">
            <a:extLst>
              <a:ext uri="{FF2B5EF4-FFF2-40B4-BE49-F238E27FC236}">
                <a16:creationId xmlns:a16="http://schemas.microsoft.com/office/drawing/2014/main" id="{208593A8-8E06-0552-E555-8CACC0742E2E}"/>
              </a:ext>
            </a:extLst>
          </p:cNvPr>
          <p:cNvSpPr>
            <a:spLocks noGrp="1"/>
          </p:cNvSpPr>
          <p:nvPr>
            <p:ph type="dt" idx="10"/>
          </p:nvPr>
        </p:nvSpPr>
        <p:spPr/>
        <p:txBody>
          <a:bodyPr/>
          <a:lstStyle/>
          <a:p>
            <a:fld id="{1280931C-6A1A-4C74-9C31-22C8CBC19984}" type="datetime1">
              <a:rPr lang="en-US" smtClean="0"/>
              <a:t>1/20/2023</a:t>
            </a:fld>
            <a:endParaRPr lang="en-US"/>
          </a:p>
        </p:txBody>
      </p:sp>
      <p:sp>
        <p:nvSpPr>
          <p:cNvPr id="5" name="Footer Placeholder 4">
            <a:extLst>
              <a:ext uri="{FF2B5EF4-FFF2-40B4-BE49-F238E27FC236}">
                <a16:creationId xmlns:a16="http://schemas.microsoft.com/office/drawing/2014/main" id="{BB975B16-C96A-C8DB-D333-C8CD7E7DE632}"/>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1D86AE87-1585-19A4-6A5D-C3740024C4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9" name="Picture 8">
            <a:extLst>
              <a:ext uri="{FF2B5EF4-FFF2-40B4-BE49-F238E27FC236}">
                <a16:creationId xmlns:a16="http://schemas.microsoft.com/office/drawing/2014/main" id="{4ECC34D7-9E63-7E20-2ECB-5F5F20108F72}"/>
              </a:ext>
            </a:extLst>
          </p:cNvPr>
          <p:cNvPicPr>
            <a:picLocks noChangeAspect="1"/>
          </p:cNvPicPr>
          <p:nvPr/>
        </p:nvPicPr>
        <p:blipFill rotWithShape="1">
          <a:blip r:embed="rId2"/>
          <a:srcRect l="28657" t="30355" r="31941" b="22695"/>
          <a:stretch/>
        </p:blipFill>
        <p:spPr>
          <a:xfrm>
            <a:off x="1750979" y="1690688"/>
            <a:ext cx="8356059" cy="3735421"/>
          </a:xfrm>
          <a:prstGeom prst="rect">
            <a:avLst/>
          </a:prstGeom>
        </p:spPr>
      </p:pic>
    </p:spTree>
    <p:extLst>
      <p:ext uri="{BB962C8B-B14F-4D97-AF65-F5344CB8AC3E}">
        <p14:creationId xmlns:p14="http://schemas.microsoft.com/office/powerpoint/2010/main" val="297494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383F-BA7B-37DB-9F22-696BF4EAB871}"/>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ACTIVITY DIAGRAM</a:t>
            </a:r>
          </a:p>
        </p:txBody>
      </p:sp>
      <p:sp>
        <p:nvSpPr>
          <p:cNvPr id="4" name="Date Placeholder 3">
            <a:extLst>
              <a:ext uri="{FF2B5EF4-FFF2-40B4-BE49-F238E27FC236}">
                <a16:creationId xmlns:a16="http://schemas.microsoft.com/office/drawing/2014/main" id="{7ACD53D6-4EDB-100E-A0B6-07880B150313}"/>
              </a:ext>
            </a:extLst>
          </p:cNvPr>
          <p:cNvSpPr>
            <a:spLocks noGrp="1"/>
          </p:cNvSpPr>
          <p:nvPr>
            <p:ph type="dt" idx="10"/>
          </p:nvPr>
        </p:nvSpPr>
        <p:spPr/>
        <p:txBody>
          <a:bodyPr/>
          <a:lstStyle/>
          <a:p>
            <a:fld id="{F00E076D-F1AC-48C3-A3A0-D8D8FEC760CB}" type="datetime1">
              <a:rPr lang="en-US" smtClean="0"/>
              <a:t>1/20/2023</a:t>
            </a:fld>
            <a:endParaRPr lang="en-US"/>
          </a:p>
        </p:txBody>
      </p:sp>
      <p:sp>
        <p:nvSpPr>
          <p:cNvPr id="5" name="Footer Placeholder 4">
            <a:extLst>
              <a:ext uri="{FF2B5EF4-FFF2-40B4-BE49-F238E27FC236}">
                <a16:creationId xmlns:a16="http://schemas.microsoft.com/office/drawing/2014/main" id="{83D1B340-80C3-D975-C753-C64914B76772}"/>
              </a:ext>
            </a:extLst>
          </p:cNvPr>
          <p:cNvSpPr>
            <a:spLocks noGrp="1"/>
          </p:cNvSpPr>
          <p:nvPr>
            <p:ph type="ftr" idx="11"/>
          </p:nvPr>
        </p:nvSpPr>
        <p:spPr>
          <a:xfrm>
            <a:off x="-350196" y="6356351"/>
            <a:ext cx="12062820" cy="365125"/>
          </a:xfrm>
        </p:spPr>
        <p:txBody>
          <a:bodyPr/>
          <a:lstStyle/>
          <a:p>
            <a:r>
              <a:rPr lang="en-US"/>
              <a:t>BATCH A10          FOOD SAFETY PREDICTION USING ML</a:t>
            </a:r>
            <a:endParaRPr lang="en-US" dirty="0"/>
          </a:p>
        </p:txBody>
      </p:sp>
      <p:sp>
        <p:nvSpPr>
          <p:cNvPr id="6" name="Slide Number Placeholder 5">
            <a:extLst>
              <a:ext uri="{FF2B5EF4-FFF2-40B4-BE49-F238E27FC236}">
                <a16:creationId xmlns:a16="http://schemas.microsoft.com/office/drawing/2014/main" id="{BBEE0FA9-E310-1444-3E3D-C32BAB5F4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9" name="Picture 8">
            <a:extLst>
              <a:ext uri="{FF2B5EF4-FFF2-40B4-BE49-F238E27FC236}">
                <a16:creationId xmlns:a16="http://schemas.microsoft.com/office/drawing/2014/main" id="{D966A7CD-096D-99B6-0FEF-6007B5C332A0}"/>
              </a:ext>
            </a:extLst>
          </p:cNvPr>
          <p:cNvPicPr>
            <a:picLocks noChangeAspect="1"/>
          </p:cNvPicPr>
          <p:nvPr/>
        </p:nvPicPr>
        <p:blipFill rotWithShape="1">
          <a:blip r:embed="rId2"/>
          <a:srcRect l="36702" t="20709" r="36809" b="22979"/>
          <a:stretch/>
        </p:blipFill>
        <p:spPr>
          <a:xfrm>
            <a:off x="4090201" y="1690688"/>
            <a:ext cx="3848911" cy="4280171"/>
          </a:xfrm>
          <a:prstGeom prst="rect">
            <a:avLst/>
          </a:prstGeom>
        </p:spPr>
      </p:pic>
    </p:spTree>
    <p:extLst>
      <p:ext uri="{BB962C8B-B14F-4D97-AF65-F5344CB8AC3E}">
        <p14:creationId xmlns:p14="http://schemas.microsoft.com/office/powerpoint/2010/main" val="215459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3E5A-0FA4-CDDE-6197-208F1D71AC45}"/>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SEQUENCE DIAGRAM</a:t>
            </a:r>
            <a:br>
              <a:rPr lang="en-IN" sz="36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login sequence diagram</a:t>
            </a:r>
            <a:endParaRPr lang="en-IN" sz="36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C40998A-0513-A9FE-1F8A-196F1815A0A4}"/>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ED378421-A0FC-E97F-92AC-13FCCCA43262}"/>
              </a:ext>
            </a:extLst>
          </p:cNvPr>
          <p:cNvSpPr>
            <a:spLocks noGrp="1"/>
          </p:cNvSpPr>
          <p:nvPr>
            <p:ph type="ftr" idx="11"/>
          </p:nvPr>
        </p:nvSpPr>
        <p:spPr>
          <a:xfrm>
            <a:off x="1459149" y="6356351"/>
            <a:ext cx="10253475" cy="365125"/>
          </a:xfrm>
        </p:spPr>
        <p:txBody>
          <a:bodyPr/>
          <a:lstStyle/>
          <a:p>
            <a:r>
              <a:rPr lang="en-US" dirty="0"/>
              <a:t>BATCH A10          FOOD SAFETY PREDICTION USING ML</a:t>
            </a:r>
          </a:p>
        </p:txBody>
      </p:sp>
      <p:sp>
        <p:nvSpPr>
          <p:cNvPr id="6" name="Slide Number Placeholder 5">
            <a:extLst>
              <a:ext uri="{FF2B5EF4-FFF2-40B4-BE49-F238E27FC236}">
                <a16:creationId xmlns:a16="http://schemas.microsoft.com/office/drawing/2014/main" id="{1692F42A-3C6A-1C08-8CC2-2D64B7CF0E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9" name="Picture 8">
            <a:extLst>
              <a:ext uri="{FF2B5EF4-FFF2-40B4-BE49-F238E27FC236}">
                <a16:creationId xmlns:a16="http://schemas.microsoft.com/office/drawing/2014/main" id="{37406F92-B13D-399B-3768-489FDF017A5A}"/>
              </a:ext>
            </a:extLst>
          </p:cNvPr>
          <p:cNvPicPr>
            <a:picLocks noChangeAspect="1"/>
          </p:cNvPicPr>
          <p:nvPr/>
        </p:nvPicPr>
        <p:blipFill rotWithShape="1">
          <a:blip r:embed="rId2"/>
          <a:srcRect l="25851" t="24652" r="28271" b="22979"/>
          <a:stretch/>
        </p:blipFill>
        <p:spPr>
          <a:xfrm>
            <a:off x="2934511" y="1690688"/>
            <a:ext cx="6342434" cy="3591431"/>
          </a:xfrm>
          <a:prstGeom prst="rect">
            <a:avLst/>
          </a:prstGeom>
        </p:spPr>
      </p:pic>
    </p:spTree>
    <p:extLst>
      <p:ext uri="{BB962C8B-B14F-4D97-AF65-F5344CB8AC3E}">
        <p14:creationId xmlns:p14="http://schemas.microsoft.com/office/powerpoint/2010/main" val="1284259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2D1A-9704-BCAB-3A86-962635874E12}"/>
              </a:ext>
            </a:extLst>
          </p:cNvPr>
          <p:cNvSpPr>
            <a:spLocks noGrp="1"/>
          </p:cNvSpPr>
          <p:nvPr>
            <p:ph type="title"/>
          </p:nvPr>
        </p:nvSpPr>
        <p:spPr/>
        <p:txBody>
          <a:bodyPr>
            <a:normAutofit/>
          </a:bodyPr>
          <a:lstStyle/>
          <a:p>
            <a:pPr algn="ctr"/>
            <a:r>
              <a:rPr lang="en-IN" sz="3200" dirty="0">
                <a:latin typeface="Times New Roman" panose="02020603050405020304" pitchFamily="18" charset="0"/>
                <a:cs typeface="Times New Roman" panose="02020603050405020304" pitchFamily="18" charset="0"/>
              </a:rPr>
              <a:t>Predict sequence</a:t>
            </a:r>
          </a:p>
        </p:txBody>
      </p:sp>
      <p:sp>
        <p:nvSpPr>
          <p:cNvPr id="4" name="Date Placeholder 3">
            <a:extLst>
              <a:ext uri="{FF2B5EF4-FFF2-40B4-BE49-F238E27FC236}">
                <a16:creationId xmlns:a16="http://schemas.microsoft.com/office/drawing/2014/main" id="{397527B3-4DBE-A09F-6FD6-3514A561400F}"/>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69A7CEA1-2244-ABF2-2B98-6FF629CC12D6}"/>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C93BC5E0-6A44-221D-7156-5E0F55EF6F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7" name="Text Placeholder 6">
            <a:extLst>
              <a:ext uri="{FF2B5EF4-FFF2-40B4-BE49-F238E27FC236}">
                <a16:creationId xmlns:a16="http://schemas.microsoft.com/office/drawing/2014/main" id="{560A46B1-FDE8-8B7E-2539-7721BC9D1AB4}"/>
              </a:ext>
            </a:extLst>
          </p:cNvPr>
          <p:cNvSpPr>
            <a:spLocks noGrp="1"/>
          </p:cNvSpPr>
          <p:nvPr>
            <p:ph type="body" idx="2"/>
          </p:nvPr>
        </p:nvSpPr>
        <p:spPr/>
        <p:txBody>
          <a:bodyPr/>
          <a:lstStyle/>
          <a:p>
            <a:endParaRPr lang="en-IN"/>
          </a:p>
        </p:txBody>
      </p:sp>
      <p:pic>
        <p:nvPicPr>
          <p:cNvPr id="8" name="Picture 7">
            <a:extLst>
              <a:ext uri="{FF2B5EF4-FFF2-40B4-BE49-F238E27FC236}">
                <a16:creationId xmlns:a16="http://schemas.microsoft.com/office/drawing/2014/main" id="{70D310A4-9799-AFF4-8864-B58DFA35F9A1}"/>
              </a:ext>
            </a:extLst>
          </p:cNvPr>
          <p:cNvPicPr>
            <a:picLocks noChangeAspect="1"/>
          </p:cNvPicPr>
          <p:nvPr/>
        </p:nvPicPr>
        <p:blipFill rotWithShape="1">
          <a:blip r:embed="rId2"/>
          <a:srcRect l="28564" t="22979" r="26914" b="14894"/>
          <a:stretch/>
        </p:blipFill>
        <p:spPr>
          <a:xfrm>
            <a:off x="3581400" y="1556426"/>
            <a:ext cx="5768502" cy="4260716"/>
          </a:xfrm>
          <a:prstGeom prst="rect">
            <a:avLst/>
          </a:prstGeom>
        </p:spPr>
      </p:pic>
    </p:spTree>
    <p:extLst>
      <p:ext uri="{BB962C8B-B14F-4D97-AF65-F5344CB8AC3E}">
        <p14:creationId xmlns:p14="http://schemas.microsoft.com/office/powerpoint/2010/main" val="3751965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1692613" y="365125"/>
            <a:ext cx="13046413"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Times New Roman"/>
              <a:buNone/>
            </a:pPr>
            <a:r>
              <a:rPr lang="en-US" sz="3200" dirty="0">
                <a:latin typeface="Times New Roman"/>
                <a:ea typeface="Times New Roman"/>
                <a:cs typeface="Times New Roman"/>
                <a:sym typeface="Times New Roman"/>
              </a:rPr>
              <a:t>                     </a:t>
            </a:r>
            <a:r>
              <a:rPr lang="en-US" sz="3600" dirty="0">
                <a:solidFill>
                  <a:schemeClr val="tx1"/>
                </a:solidFill>
                <a:latin typeface="Times New Roman"/>
                <a:ea typeface="Times New Roman"/>
                <a:cs typeface="Times New Roman"/>
                <a:sym typeface="Times New Roman"/>
              </a:rPr>
              <a:t>ARCHITECTURE</a:t>
            </a:r>
            <a:endParaRPr sz="3200" dirty="0">
              <a:solidFill>
                <a:srgbClr val="2F5496"/>
              </a:solidFill>
              <a:latin typeface="Times New Roman"/>
              <a:ea typeface="Times New Roman"/>
              <a:cs typeface="Times New Roman"/>
              <a:sym typeface="Times New Roman"/>
            </a:endParaRPr>
          </a:p>
        </p:txBody>
      </p:sp>
      <p:sp>
        <p:nvSpPr>
          <p:cNvPr id="229" name="Google Shape;22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3D1CC5F0-2249-4823-BF20-DEA9396EC4AD}" type="datetime1">
              <a:rPr lang="en-US" smtClean="0"/>
              <a:t>1/20/2023</a:t>
            </a:fld>
            <a:endParaRPr/>
          </a:p>
        </p:txBody>
      </p:sp>
      <p:sp>
        <p:nvSpPr>
          <p:cNvPr id="231" name="Google Shape;231;p28"/>
          <p:cNvSpPr txBox="1">
            <a:spLocks noGrp="1"/>
          </p:cNvSpPr>
          <p:nvPr>
            <p:ph type="ftr" idx="11"/>
          </p:nvPr>
        </p:nvSpPr>
        <p:spPr>
          <a:xfrm>
            <a:off x="2773529" y="6315408"/>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dirty="0"/>
          </a:p>
        </p:txBody>
      </p:sp>
      <p:pic>
        <p:nvPicPr>
          <p:cNvPr id="4" name="Picture 3">
            <a:extLst>
              <a:ext uri="{FF2B5EF4-FFF2-40B4-BE49-F238E27FC236}">
                <a16:creationId xmlns:a16="http://schemas.microsoft.com/office/drawing/2014/main" id="{68200529-9C61-2812-F061-7FB0BC8A336E}"/>
              </a:ext>
            </a:extLst>
          </p:cNvPr>
          <p:cNvPicPr>
            <a:picLocks noChangeAspect="1"/>
          </p:cNvPicPr>
          <p:nvPr/>
        </p:nvPicPr>
        <p:blipFill rotWithShape="1">
          <a:blip r:embed="rId3">
            <a:extLst>
              <a:ext uri="{28A0092B-C50C-407E-A947-70E740481C1C}">
                <a14:useLocalDpi xmlns:a14="http://schemas.microsoft.com/office/drawing/2010/main" val="0"/>
              </a:ext>
            </a:extLst>
          </a:blip>
          <a:srcRect l="25653" t="-1003" r="41734" b="1"/>
          <a:stretch/>
        </p:blipFill>
        <p:spPr bwMode="auto">
          <a:xfrm>
            <a:off x="4830593" y="1301583"/>
            <a:ext cx="2276475" cy="4614544"/>
          </a:xfrm>
          <a:prstGeom prst="rect">
            <a:avLst/>
          </a:prstGeom>
          <a:ln>
            <a:noFill/>
          </a:ln>
          <a:extLst>
            <a:ext uri="{53640926-AAD7-44D8-BBD7-CCE9431645EC}">
              <a14:shadowObscured xmlns:a14="http://schemas.microsoft.com/office/drawing/2010/main"/>
            </a:ext>
          </a:extLst>
        </p:spPr>
      </p:pic>
      <p:sp>
        <p:nvSpPr>
          <p:cNvPr id="5" name="Slide Number Placeholder 4">
            <a:extLst>
              <a:ext uri="{FF2B5EF4-FFF2-40B4-BE49-F238E27FC236}">
                <a16:creationId xmlns:a16="http://schemas.microsoft.com/office/drawing/2014/main" id="{555FF3CA-D8F2-29A9-4012-D6813911E5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30DCB6-3F23-FCF5-0628-1A73B09AFAD3}"/>
              </a:ext>
            </a:extLst>
          </p:cNvPr>
          <p:cNvSpPr>
            <a:spLocks noGrp="1"/>
          </p:cNvSpPr>
          <p:nvPr>
            <p:ph type="body" idx="1"/>
          </p:nvPr>
        </p:nvSpPr>
        <p:spPr>
          <a:xfrm>
            <a:off x="536642" y="1214438"/>
            <a:ext cx="10515600" cy="4351338"/>
          </a:xfrm>
        </p:spPr>
        <p:txBody>
          <a:bodyPr>
            <a:normAutofit lnSpcReduction="10000"/>
          </a:bodyPr>
          <a:lstStyle/>
          <a:p>
            <a:r>
              <a:rPr lang="en-IN" sz="3200" b="1" u="sng" dirty="0">
                <a:latin typeface="Times New Roman" panose="02020603050405020304" pitchFamily="18" charset="0"/>
                <a:cs typeface="Times New Roman" panose="02020603050405020304" pitchFamily="18" charset="0"/>
              </a:rPr>
              <a:t>Packages used in python:</a:t>
            </a:r>
          </a:p>
          <a:p>
            <a:pPr marL="628650" indent="-514350">
              <a:lnSpc>
                <a:spcPct val="150000"/>
              </a:lnSpc>
              <a:buFont typeface="+mj-lt"/>
              <a:buAutoNum type="arabicPeriod"/>
            </a:pPr>
            <a:r>
              <a:rPr lang="en-IN" sz="2400" b="1" dirty="0">
                <a:latin typeface="Times New Roman" panose="02020603050405020304" pitchFamily="18" charset="0"/>
                <a:cs typeface="Times New Roman" panose="02020603050405020304" pitchFamily="18" charset="0"/>
              </a:rPr>
              <a:t>NumPy:</a:t>
            </a:r>
          </a:p>
          <a:p>
            <a:pPr>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NumPy is a general-purpose array-processing package. provides a high-performance multidimensional array object, and tools for working with these arrays</a:t>
            </a:r>
            <a:endParaRPr lang="en-IN"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It is the fundamental package for scientific computing with Python</a:t>
            </a:r>
            <a:r>
              <a:rPr lang="en-IN" sz="2400" dirty="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It is open-source software.</a:t>
            </a:r>
          </a:p>
        </p:txBody>
      </p:sp>
      <p:sp>
        <p:nvSpPr>
          <p:cNvPr id="4" name="Date Placeholder 3">
            <a:extLst>
              <a:ext uri="{FF2B5EF4-FFF2-40B4-BE49-F238E27FC236}">
                <a16:creationId xmlns:a16="http://schemas.microsoft.com/office/drawing/2014/main" id="{6D110F0F-2FE4-F959-A51F-53F354AF851C}"/>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8D408C9F-8314-4C99-5050-2B5C1AAE6FFA}"/>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D59F780E-5AC8-5F06-06CD-CE68C5CFC9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7" name="Text Placeholder 6">
            <a:extLst>
              <a:ext uri="{FF2B5EF4-FFF2-40B4-BE49-F238E27FC236}">
                <a16:creationId xmlns:a16="http://schemas.microsoft.com/office/drawing/2014/main" id="{2B97FEFB-A29C-0A1D-8E6F-2E6E91A5B3DB}"/>
              </a:ext>
            </a:extLst>
          </p:cNvPr>
          <p:cNvSpPr>
            <a:spLocks noGrp="1"/>
          </p:cNvSpPr>
          <p:nvPr>
            <p:ph type="body" idx="2"/>
          </p:nvPr>
        </p:nvSpPr>
        <p:spPr/>
        <p:txBody>
          <a:bodyPr/>
          <a:lstStyle/>
          <a:p>
            <a:endParaRPr lang="en-IN"/>
          </a:p>
        </p:txBody>
      </p:sp>
    </p:spTree>
    <p:extLst>
      <p:ext uri="{BB962C8B-B14F-4D97-AF65-F5344CB8AC3E}">
        <p14:creationId xmlns:p14="http://schemas.microsoft.com/office/powerpoint/2010/main" val="506720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6B16EC-253E-6202-62E7-B66A2CAB6D35}"/>
              </a:ext>
            </a:extLst>
          </p:cNvPr>
          <p:cNvSpPr>
            <a:spLocks noGrp="1"/>
          </p:cNvSpPr>
          <p:nvPr>
            <p:ph type="body" idx="1"/>
          </p:nvPr>
        </p:nvSpPr>
        <p:spPr>
          <a:xfrm>
            <a:off x="729574" y="1147864"/>
            <a:ext cx="10624226" cy="5029099"/>
          </a:xfrm>
        </p:spPr>
        <p:txBody>
          <a:bodyPr>
            <a:normAutofit lnSpcReduction="10000"/>
          </a:bodyPr>
          <a:lstStyle/>
          <a:p>
            <a:pPr marL="114300" indent="0">
              <a:lnSpc>
                <a:spcPct val="150000"/>
              </a:lnSpc>
              <a:buNone/>
            </a:pPr>
            <a:r>
              <a:rPr lang="en-IN" b="1" dirty="0">
                <a:latin typeface="Times" panose="02020603050405020304" pitchFamily="18" charset="0"/>
                <a:cs typeface="Times" panose="02020603050405020304" pitchFamily="18" charset="0"/>
              </a:rPr>
              <a:t>2</a:t>
            </a:r>
            <a:r>
              <a:rPr lang="en-IN" dirty="0">
                <a:latin typeface="Times" panose="02020603050405020304" pitchFamily="18" charset="0"/>
                <a:cs typeface="Times" panose="02020603050405020304" pitchFamily="18" charset="0"/>
              </a:rPr>
              <a:t>. </a:t>
            </a:r>
            <a:r>
              <a:rPr lang="en-IN" b="1" dirty="0">
                <a:latin typeface="Times" panose="02020603050405020304" pitchFamily="18" charset="0"/>
                <a:cs typeface="Times" panose="02020603050405020304" pitchFamily="18" charset="0"/>
              </a:rPr>
              <a:t>Pandas :</a:t>
            </a:r>
          </a:p>
          <a:p>
            <a:pPr>
              <a:lnSpc>
                <a:spcPct val="150000"/>
              </a:lnSpc>
              <a:buFont typeface="Wingdings" panose="05000000000000000000" pitchFamily="2" charset="2"/>
              <a:buChar char="§"/>
            </a:pPr>
            <a:r>
              <a:rPr lang="en-US" dirty="0">
                <a:latin typeface="Times" panose="02020603050405020304" pitchFamily="18" charset="0"/>
                <a:cs typeface="Times" panose="02020603050405020304" pitchFamily="18" charset="0"/>
              </a:rPr>
              <a:t>Pandas is an open-source library that is made mainly for working with relational or labelled data both easily and intuitively. </a:t>
            </a:r>
          </a:p>
          <a:p>
            <a:pPr>
              <a:lnSpc>
                <a:spcPct val="150000"/>
              </a:lnSpc>
              <a:buFont typeface="Wingdings" panose="05000000000000000000" pitchFamily="2" charset="2"/>
              <a:buChar char="§"/>
            </a:pPr>
            <a:r>
              <a:rPr lang="en-US" dirty="0">
                <a:latin typeface="Times" panose="02020603050405020304" pitchFamily="18" charset="0"/>
                <a:cs typeface="Times" panose="02020603050405020304" pitchFamily="18" charset="0"/>
              </a:rPr>
              <a:t>It provides various data structures and operations for manipulating numerical data and time series. </a:t>
            </a:r>
          </a:p>
          <a:p>
            <a:pPr>
              <a:lnSpc>
                <a:spcPct val="150000"/>
              </a:lnSpc>
              <a:buFont typeface="Wingdings" panose="05000000000000000000" pitchFamily="2" charset="2"/>
              <a:buChar char="§"/>
            </a:pPr>
            <a:r>
              <a:rPr lang="en-US" dirty="0">
                <a:latin typeface="Times" panose="02020603050405020304" pitchFamily="18" charset="0"/>
                <a:cs typeface="Times" panose="02020603050405020304" pitchFamily="18" charset="0"/>
              </a:rPr>
              <a:t>This library is built on the NumPy library. Pandas is fast and it has high performance &amp; productivity for users.</a:t>
            </a:r>
            <a:endParaRPr lang="en-IN" dirty="0">
              <a:latin typeface="Times" panose="02020603050405020304" pitchFamily="18" charset="0"/>
              <a:cs typeface="Times" panose="02020603050405020304" pitchFamily="18" charset="0"/>
            </a:endParaRPr>
          </a:p>
        </p:txBody>
      </p:sp>
      <p:sp>
        <p:nvSpPr>
          <p:cNvPr id="4" name="Date Placeholder 3">
            <a:extLst>
              <a:ext uri="{FF2B5EF4-FFF2-40B4-BE49-F238E27FC236}">
                <a16:creationId xmlns:a16="http://schemas.microsoft.com/office/drawing/2014/main" id="{83EC9DE6-DA16-E511-40C5-1B5CB0CC1F5D}"/>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29BAEA1E-DABE-4B9E-01D4-677A2F36E078}"/>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18BBF533-0153-7931-562B-82516B65EC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115294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                            </a:t>
            </a:r>
            <a:r>
              <a:rPr lang="en-US" sz="3200" b="1">
                <a:solidFill>
                  <a:srgbClr val="2F5496"/>
                </a:solidFill>
                <a:latin typeface="Times New Roman"/>
                <a:ea typeface="Times New Roman"/>
                <a:cs typeface="Times New Roman"/>
                <a:sym typeface="Times New Roman"/>
              </a:rPr>
              <a:t>Contents</a:t>
            </a:r>
            <a:endParaRPr/>
          </a:p>
        </p:txBody>
      </p:sp>
      <p:sp>
        <p:nvSpPr>
          <p:cNvPr id="136" name="Google Shape;136;p18"/>
          <p:cNvSpPr txBox="1">
            <a:spLocks noGrp="1"/>
          </p:cNvSpPr>
          <p:nvPr>
            <p:ph type="body" idx="1"/>
          </p:nvPr>
        </p:nvSpPr>
        <p:spPr>
          <a:xfrm>
            <a:off x="603115" y="1060315"/>
            <a:ext cx="10750685" cy="543256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rgbClr val="3F3F3F"/>
              </a:buClr>
              <a:buSzPts val="3200"/>
              <a:buNone/>
            </a:pPr>
            <a:r>
              <a:rPr lang="en-US" b="1" dirty="0">
                <a:solidFill>
                  <a:schemeClr val="tx1">
                    <a:lumMod val="95000"/>
                    <a:lumOff val="5000"/>
                  </a:schemeClr>
                </a:solidFill>
                <a:latin typeface="Times New Roman"/>
                <a:ea typeface="Times New Roman"/>
                <a:cs typeface="Times New Roman"/>
                <a:sym typeface="Times New Roman"/>
              </a:rPr>
              <a:t>Abstract</a:t>
            </a:r>
            <a:endParaRPr lang="en-US" dirty="0">
              <a:solidFill>
                <a:schemeClr val="tx1">
                  <a:lumMod val="95000"/>
                  <a:lumOff val="5000"/>
                </a:schemeClr>
              </a:solidFill>
            </a:endParaRPr>
          </a:p>
          <a:p>
            <a:pPr marL="0" lvl="0" indent="0" algn="just" rtl="0">
              <a:lnSpc>
                <a:spcPct val="100000"/>
              </a:lnSpc>
              <a:spcBef>
                <a:spcPts val="0"/>
              </a:spcBef>
              <a:spcAft>
                <a:spcPts val="0"/>
              </a:spcAft>
              <a:buClr>
                <a:srgbClr val="3F3F3F"/>
              </a:buClr>
              <a:buSzPts val="3200"/>
              <a:buNone/>
            </a:pPr>
            <a:r>
              <a:rPr lang="en-US" b="1" dirty="0">
                <a:solidFill>
                  <a:schemeClr val="tx1">
                    <a:lumMod val="95000"/>
                    <a:lumOff val="5000"/>
                  </a:schemeClr>
                </a:solidFill>
                <a:latin typeface="Times New Roman"/>
                <a:ea typeface="Times New Roman"/>
                <a:cs typeface="Times New Roman"/>
                <a:sym typeface="Times New Roman"/>
              </a:rPr>
              <a:t>1.Introduction</a:t>
            </a:r>
            <a:endParaRPr dirty="0">
              <a:solidFill>
                <a:schemeClr val="tx1">
                  <a:lumMod val="95000"/>
                  <a:lumOff val="5000"/>
                </a:schemeClr>
              </a:solidFill>
            </a:endParaRPr>
          </a:p>
          <a:p>
            <a:pPr marL="457200" lvl="1" indent="0" algn="just" rtl="0">
              <a:lnSpc>
                <a:spcPct val="100000"/>
              </a:lnSpc>
              <a:spcBef>
                <a:spcPts val="0"/>
              </a:spcBef>
              <a:spcAft>
                <a:spcPts val="0"/>
              </a:spcAft>
              <a:buClr>
                <a:srgbClr val="3F3F3F"/>
              </a:buClr>
              <a:buSzPts val="3200"/>
              <a:buNone/>
            </a:pPr>
            <a:r>
              <a:rPr lang="en-US" sz="2800" b="1" dirty="0">
                <a:solidFill>
                  <a:schemeClr val="tx1">
                    <a:lumMod val="95000"/>
                    <a:lumOff val="5000"/>
                  </a:schemeClr>
                </a:solidFill>
                <a:latin typeface="Times New Roman"/>
                <a:ea typeface="Times New Roman"/>
                <a:cs typeface="Times New Roman"/>
                <a:sym typeface="Times New Roman"/>
              </a:rPr>
              <a:t>1.1 Problem Statement</a:t>
            </a:r>
            <a:endParaRPr sz="2800" dirty="0">
              <a:solidFill>
                <a:schemeClr val="tx1">
                  <a:lumMod val="95000"/>
                  <a:lumOff val="5000"/>
                </a:schemeClr>
              </a:solidFill>
            </a:endParaRPr>
          </a:p>
          <a:p>
            <a:pPr marL="457200" lvl="1" indent="0" algn="just" rtl="0">
              <a:lnSpc>
                <a:spcPct val="100000"/>
              </a:lnSpc>
              <a:spcBef>
                <a:spcPts val="0"/>
              </a:spcBef>
              <a:spcAft>
                <a:spcPts val="0"/>
              </a:spcAft>
              <a:buClr>
                <a:srgbClr val="3F3F3F"/>
              </a:buClr>
              <a:buSzPts val="3200"/>
              <a:buNone/>
            </a:pPr>
            <a:r>
              <a:rPr lang="en-US" sz="2800" b="1" dirty="0">
                <a:solidFill>
                  <a:schemeClr val="tx1">
                    <a:lumMod val="95000"/>
                    <a:lumOff val="5000"/>
                  </a:schemeClr>
                </a:solidFill>
                <a:latin typeface="Times New Roman"/>
                <a:ea typeface="Times New Roman"/>
                <a:cs typeface="Times New Roman"/>
                <a:sym typeface="Times New Roman"/>
              </a:rPr>
              <a:t>1.2 Aim &amp; Objective of Project</a:t>
            </a:r>
            <a:endParaRPr sz="2800" dirty="0">
              <a:solidFill>
                <a:schemeClr val="tx1">
                  <a:lumMod val="95000"/>
                  <a:lumOff val="5000"/>
                </a:schemeClr>
              </a:solidFill>
            </a:endParaRPr>
          </a:p>
          <a:p>
            <a:pPr marL="457200" lvl="1" indent="0" algn="just" rtl="0">
              <a:lnSpc>
                <a:spcPct val="100000"/>
              </a:lnSpc>
              <a:spcBef>
                <a:spcPts val="0"/>
              </a:spcBef>
              <a:spcAft>
                <a:spcPts val="0"/>
              </a:spcAft>
              <a:buClr>
                <a:srgbClr val="3F3F3F"/>
              </a:buClr>
              <a:buSzPts val="3200"/>
              <a:buNone/>
            </a:pPr>
            <a:r>
              <a:rPr lang="en-US" sz="2800" b="1" dirty="0">
                <a:solidFill>
                  <a:schemeClr val="tx1">
                    <a:lumMod val="95000"/>
                    <a:lumOff val="5000"/>
                  </a:schemeClr>
                </a:solidFill>
                <a:latin typeface="Times New Roman"/>
                <a:ea typeface="Times New Roman"/>
                <a:cs typeface="Times New Roman"/>
                <a:sym typeface="Times New Roman"/>
              </a:rPr>
              <a:t>1.3 Literature Survey Comparison Table</a:t>
            </a:r>
            <a:endParaRPr sz="2800" dirty="0">
              <a:solidFill>
                <a:schemeClr val="tx1">
                  <a:lumMod val="95000"/>
                  <a:lumOff val="5000"/>
                </a:schemeClr>
              </a:solidFill>
            </a:endParaRPr>
          </a:p>
          <a:p>
            <a:pPr marL="457200" lvl="1" indent="0" algn="just" rtl="0">
              <a:lnSpc>
                <a:spcPct val="100000"/>
              </a:lnSpc>
              <a:spcBef>
                <a:spcPts val="0"/>
              </a:spcBef>
              <a:spcAft>
                <a:spcPts val="0"/>
              </a:spcAft>
              <a:buClr>
                <a:srgbClr val="3F3F3F"/>
              </a:buClr>
              <a:buSzPts val="3200"/>
              <a:buNone/>
            </a:pPr>
            <a:r>
              <a:rPr lang="en-US" sz="2800" b="1" dirty="0">
                <a:solidFill>
                  <a:schemeClr val="tx1">
                    <a:lumMod val="95000"/>
                    <a:lumOff val="5000"/>
                  </a:schemeClr>
                </a:solidFill>
                <a:latin typeface="Times New Roman"/>
                <a:ea typeface="Times New Roman"/>
                <a:cs typeface="Times New Roman"/>
                <a:sym typeface="Times New Roman"/>
              </a:rPr>
              <a:t>1.4 Existing system</a:t>
            </a:r>
            <a:endParaRPr sz="2800" dirty="0">
              <a:solidFill>
                <a:schemeClr val="tx1">
                  <a:lumMod val="95000"/>
                  <a:lumOff val="5000"/>
                </a:schemeClr>
              </a:solidFill>
            </a:endParaRPr>
          </a:p>
          <a:p>
            <a:pPr marL="457200" lvl="1" indent="0" algn="just" rtl="0">
              <a:lnSpc>
                <a:spcPct val="100000"/>
              </a:lnSpc>
              <a:spcBef>
                <a:spcPts val="0"/>
              </a:spcBef>
              <a:spcAft>
                <a:spcPts val="0"/>
              </a:spcAft>
              <a:buClr>
                <a:srgbClr val="3F3F3F"/>
              </a:buClr>
              <a:buSzPts val="3200"/>
              <a:buNone/>
            </a:pPr>
            <a:r>
              <a:rPr lang="en-US" sz="2800" b="1" dirty="0">
                <a:solidFill>
                  <a:schemeClr val="tx1">
                    <a:lumMod val="95000"/>
                    <a:lumOff val="5000"/>
                  </a:schemeClr>
                </a:solidFill>
                <a:latin typeface="Times New Roman"/>
                <a:ea typeface="Times New Roman"/>
                <a:cs typeface="Times New Roman"/>
                <a:sym typeface="Times New Roman"/>
              </a:rPr>
              <a:t>1.5 Proposed system and Advantages</a:t>
            </a:r>
            <a:endParaRPr sz="2800" b="1" dirty="0">
              <a:solidFill>
                <a:schemeClr val="tx1">
                  <a:lumMod val="95000"/>
                  <a:lumOff val="5000"/>
                </a:schemeClr>
              </a:solidFill>
              <a:latin typeface="Times New Roman"/>
              <a:ea typeface="Times New Roman"/>
              <a:cs typeface="Times New Roman"/>
              <a:sym typeface="Times New Roman"/>
            </a:endParaRPr>
          </a:p>
          <a:p>
            <a:pPr marL="0" lvl="0" indent="0" algn="just" rtl="0">
              <a:lnSpc>
                <a:spcPct val="100000"/>
              </a:lnSpc>
              <a:spcBef>
                <a:spcPts val="0"/>
              </a:spcBef>
              <a:spcAft>
                <a:spcPts val="0"/>
              </a:spcAft>
              <a:buClr>
                <a:srgbClr val="3F3F3F"/>
              </a:buClr>
              <a:buSzPts val="3200"/>
              <a:buNone/>
            </a:pPr>
            <a:r>
              <a:rPr lang="en-US" b="1" dirty="0">
                <a:solidFill>
                  <a:schemeClr val="tx1">
                    <a:lumMod val="95000"/>
                    <a:lumOff val="5000"/>
                  </a:schemeClr>
                </a:solidFill>
                <a:latin typeface="Times New Roman"/>
                <a:ea typeface="Times New Roman"/>
                <a:cs typeface="Times New Roman"/>
                <a:sym typeface="Times New Roman"/>
              </a:rPr>
              <a:t>2.Requirement Analysis (SRS/HRS)</a:t>
            </a:r>
          </a:p>
          <a:p>
            <a:pPr marL="0" lvl="0" indent="0" algn="just" rtl="0">
              <a:lnSpc>
                <a:spcPct val="100000"/>
              </a:lnSpc>
              <a:spcBef>
                <a:spcPts val="0"/>
              </a:spcBef>
              <a:spcAft>
                <a:spcPts val="0"/>
              </a:spcAft>
              <a:buClr>
                <a:srgbClr val="3F3F3F"/>
              </a:buClr>
              <a:buSzPts val="3200"/>
              <a:buNone/>
            </a:pPr>
            <a:r>
              <a:rPr lang="en-US" b="1" dirty="0">
                <a:solidFill>
                  <a:schemeClr val="tx1">
                    <a:lumMod val="95000"/>
                    <a:lumOff val="5000"/>
                  </a:schemeClr>
                </a:solidFill>
                <a:latin typeface="Times New Roman"/>
                <a:cs typeface="Times New Roman"/>
                <a:sym typeface="Times New Roman"/>
              </a:rPr>
              <a:t>3.UML Diagrams</a:t>
            </a:r>
          </a:p>
          <a:p>
            <a:pPr marL="0" lvl="0" indent="0" algn="just" rtl="0">
              <a:lnSpc>
                <a:spcPct val="100000"/>
              </a:lnSpc>
              <a:spcBef>
                <a:spcPts val="0"/>
              </a:spcBef>
              <a:spcAft>
                <a:spcPts val="0"/>
              </a:spcAft>
              <a:buClr>
                <a:srgbClr val="3F3F3F"/>
              </a:buClr>
              <a:buSzPts val="3200"/>
              <a:buNone/>
            </a:pPr>
            <a:r>
              <a:rPr lang="en-US" b="1" dirty="0">
                <a:solidFill>
                  <a:schemeClr val="tx1">
                    <a:lumMod val="95000"/>
                    <a:lumOff val="5000"/>
                  </a:schemeClr>
                </a:solidFill>
                <a:latin typeface="Times New Roman"/>
                <a:cs typeface="Times New Roman"/>
                <a:sym typeface="Times New Roman"/>
              </a:rPr>
              <a:t>4. Architecture Diagram</a:t>
            </a:r>
          </a:p>
          <a:p>
            <a:pPr marL="0" lvl="0" indent="0" algn="just" rtl="0">
              <a:lnSpc>
                <a:spcPct val="100000"/>
              </a:lnSpc>
              <a:spcBef>
                <a:spcPts val="0"/>
              </a:spcBef>
              <a:spcAft>
                <a:spcPts val="0"/>
              </a:spcAft>
              <a:buClr>
                <a:srgbClr val="3F3F3F"/>
              </a:buClr>
              <a:buSzPts val="3200"/>
              <a:buNone/>
            </a:pPr>
            <a:r>
              <a:rPr lang="en-US" b="1" dirty="0">
                <a:solidFill>
                  <a:schemeClr val="tx1">
                    <a:lumMod val="95000"/>
                    <a:lumOff val="5000"/>
                  </a:schemeClr>
                </a:solidFill>
                <a:latin typeface="Times New Roman"/>
                <a:ea typeface="Times New Roman"/>
                <a:cs typeface="Times New Roman"/>
                <a:sym typeface="Times New Roman"/>
              </a:rPr>
              <a:t>5.Modules</a:t>
            </a:r>
          </a:p>
          <a:p>
            <a:pPr marL="0" lvl="0" indent="0" algn="just" rtl="0">
              <a:lnSpc>
                <a:spcPct val="100000"/>
              </a:lnSpc>
              <a:spcBef>
                <a:spcPts val="0"/>
              </a:spcBef>
              <a:spcAft>
                <a:spcPts val="0"/>
              </a:spcAft>
              <a:buClr>
                <a:srgbClr val="3F3F3F"/>
              </a:buClr>
              <a:buSzPts val="3200"/>
              <a:buNone/>
            </a:pPr>
            <a:r>
              <a:rPr lang="en-US" b="1" dirty="0">
                <a:solidFill>
                  <a:schemeClr val="tx1">
                    <a:lumMod val="95000"/>
                    <a:lumOff val="5000"/>
                  </a:schemeClr>
                </a:solidFill>
                <a:latin typeface="Times New Roman"/>
                <a:ea typeface="Times New Roman"/>
                <a:cs typeface="Times New Roman"/>
                <a:sym typeface="Times New Roman"/>
              </a:rPr>
              <a:t>6.Technology/Algorithm Used</a:t>
            </a:r>
            <a:endParaRPr b="1" dirty="0">
              <a:solidFill>
                <a:schemeClr val="tx1">
                  <a:lumMod val="95000"/>
                  <a:lumOff val="5000"/>
                </a:schemeClr>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1400"/>
              <a:buNone/>
            </a:pPr>
            <a:endParaRPr sz="2000" dirty="0">
              <a:solidFill>
                <a:schemeClr val="tx1"/>
              </a:solidFill>
            </a:endParaRPr>
          </a:p>
          <a:p>
            <a:pPr marL="228600" lvl="0" indent="-228600" algn="l" rtl="0">
              <a:lnSpc>
                <a:spcPct val="90000"/>
              </a:lnSpc>
              <a:spcBef>
                <a:spcPts val="1000"/>
              </a:spcBef>
              <a:spcAft>
                <a:spcPts val="0"/>
              </a:spcAft>
              <a:buClr>
                <a:schemeClr val="dk1"/>
              </a:buClr>
              <a:buSzPts val="1400"/>
              <a:buNone/>
            </a:pPr>
            <a:endParaRPr sz="2000" dirty="0">
              <a:solidFill>
                <a:schemeClr val="tx1"/>
              </a:solidFill>
            </a:endParaRPr>
          </a:p>
          <a:p>
            <a:pPr marL="228600" lvl="0" indent="-228600" algn="l" rtl="0">
              <a:lnSpc>
                <a:spcPct val="90000"/>
              </a:lnSpc>
              <a:spcBef>
                <a:spcPts val="1000"/>
              </a:spcBef>
              <a:spcAft>
                <a:spcPts val="0"/>
              </a:spcAft>
              <a:buClr>
                <a:schemeClr val="dk1"/>
              </a:buClr>
              <a:buSzPts val="1400"/>
              <a:buNone/>
            </a:pPr>
            <a:endParaRPr sz="2000" dirty="0">
              <a:solidFill>
                <a:schemeClr val="tx1"/>
              </a:solidFill>
            </a:endParaRPr>
          </a:p>
        </p:txBody>
      </p:sp>
      <p:sp>
        <p:nvSpPr>
          <p:cNvPr id="137" name="Google Shape;1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6B30F1E-FC7F-4339-B09B-B5E8301159C5}" type="datetime1">
              <a:rPr lang="en-US" smtClean="0"/>
              <a:t>1/20/2023</a:t>
            </a:fld>
            <a:endParaRPr/>
          </a:p>
        </p:txBody>
      </p:sp>
      <p:sp>
        <p:nvSpPr>
          <p:cNvPr id="138" name="Google Shape;138;p18"/>
          <p:cNvSpPr txBox="1">
            <a:spLocks noGrp="1"/>
          </p:cNvSpPr>
          <p:nvPr>
            <p:ph type="ftr" idx="11"/>
          </p:nvPr>
        </p:nvSpPr>
        <p:spPr>
          <a:xfrm>
            <a:off x="3005540" y="6383691"/>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EB88D0E7-DEE8-70EC-71E6-538014EF4A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0D2182-6E0B-5E32-557D-AEF265D46220}"/>
              </a:ext>
            </a:extLst>
          </p:cNvPr>
          <p:cNvSpPr>
            <a:spLocks noGrp="1"/>
          </p:cNvSpPr>
          <p:nvPr>
            <p:ph type="body" idx="1"/>
          </p:nvPr>
        </p:nvSpPr>
        <p:spPr>
          <a:xfrm>
            <a:off x="583096" y="1126435"/>
            <a:ext cx="10770704" cy="5050528"/>
          </a:xfrm>
        </p:spPr>
        <p:txBody>
          <a:bodyPr>
            <a:normAutofit lnSpcReduction="10000"/>
          </a:bodyPr>
          <a:lstStyle/>
          <a:p>
            <a:pPr marL="114300" indent="0">
              <a:lnSpc>
                <a:spcPct val="150000"/>
              </a:lnSpc>
              <a:buNone/>
            </a:pPr>
            <a:r>
              <a:rPr lang="en-IN" b="1" dirty="0">
                <a:latin typeface="Times New Roman" panose="02020603050405020304" pitchFamily="18" charset="0"/>
                <a:cs typeface="Times New Roman" panose="02020603050405020304" pitchFamily="18" charset="0"/>
              </a:rPr>
              <a:t>3. Pickle Module:</a:t>
            </a:r>
          </a:p>
          <a:p>
            <a:pPr>
              <a:lnSpc>
                <a:spcPct val="150000"/>
              </a:lnSpc>
              <a:buFont typeface="Wingdings" panose="05000000000000000000" pitchFamily="2" charset="2"/>
              <a:buChar char="§"/>
            </a:pPr>
            <a:r>
              <a:rPr lang="en-US" b="0" i="0" dirty="0">
                <a:solidFill>
                  <a:schemeClr val="tx1"/>
                </a:solidFill>
                <a:effectLst/>
                <a:latin typeface="Times" panose="02020603050405020304" pitchFamily="18" charset="0"/>
                <a:cs typeface="Times" panose="02020603050405020304" pitchFamily="18" charset="0"/>
              </a:rPr>
              <a:t>Python pickle module is used for serializing and de-serializing a Python object structure</a:t>
            </a:r>
            <a:r>
              <a:rPr lang="en-IN" b="0" i="0" dirty="0">
                <a:solidFill>
                  <a:schemeClr val="tx1"/>
                </a:solidFill>
                <a:effectLst/>
                <a:latin typeface="Times" panose="02020603050405020304" pitchFamily="18" charset="0"/>
                <a:cs typeface="Times" panose="02020603050405020304" pitchFamily="18" charset="0"/>
              </a:rPr>
              <a:t>.</a:t>
            </a:r>
          </a:p>
          <a:p>
            <a:pPr>
              <a:lnSpc>
                <a:spcPct val="150000"/>
              </a:lnSpc>
              <a:buFont typeface="Wingdings" panose="05000000000000000000" pitchFamily="2" charset="2"/>
              <a:buChar char="§"/>
            </a:pPr>
            <a:r>
              <a:rPr lang="en-US" b="0" i="0" dirty="0">
                <a:solidFill>
                  <a:schemeClr val="tx1"/>
                </a:solidFill>
                <a:effectLst/>
                <a:latin typeface="Times" panose="02020603050405020304" pitchFamily="18" charset="0"/>
                <a:cs typeface="Times" panose="02020603050405020304" pitchFamily="18" charset="0"/>
              </a:rPr>
              <a:t>Any object in Python can be pickled so that it can be saved on disk.</a:t>
            </a:r>
            <a:endParaRPr lang="en-IN" dirty="0">
              <a:solidFill>
                <a:schemeClr val="tx1"/>
              </a:solidFill>
              <a:latin typeface="Times" panose="02020603050405020304" pitchFamily="18" charset="0"/>
              <a:cs typeface="Times" panose="02020603050405020304" pitchFamily="18" charset="0"/>
            </a:endParaRPr>
          </a:p>
          <a:p>
            <a:pPr>
              <a:lnSpc>
                <a:spcPct val="150000"/>
              </a:lnSpc>
              <a:buFont typeface="Wingdings" panose="05000000000000000000" pitchFamily="2" charset="2"/>
              <a:buChar char="§"/>
            </a:pPr>
            <a:r>
              <a:rPr lang="en-US" b="0" i="0" dirty="0">
                <a:solidFill>
                  <a:schemeClr val="tx1"/>
                </a:solidFill>
                <a:effectLst/>
                <a:latin typeface="Times" panose="02020603050405020304" pitchFamily="18" charset="0"/>
                <a:cs typeface="Times" panose="02020603050405020304" pitchFamily="18" charset="0"/>
              </a:rPr>
              <a:t> Pickling is a way to convert a python object (list, </a:t>
            </a:r>
            <a:r>
              <a:rPr lang="en-US" b="0" i="0" dirty="0" err="1">
                <a:solidFill>
                  <a:schemeClr val="tx1"/>
                </a:solidFill>
                <a:effectLst/>
                <a:latin typeface="Times" panose="02020603050405020304" pitchFamily="18" charset="0"/>
                <a:cs typeface="Times" panose="02020603050405020304" pitchFamily="18" charset="0"/>
              </a:rPr>
              <a:t>dict</a:t>
            </a:r>
            <a:r>
              <a:rPr lang="en-US" b="0" i="0" dirty="0">
                <a:solidFill>
                  <a:schemeClr val="tx1"/>
                </a:solidFill>
                <a:effectLst/>
                <a:latin typeface="Times" panose="02020603050405020304" pitchFamily="18" charset="0"/>
                <a:cs typeface="Times" panose="02020603050405020304" pitchFamily="18" charset="0"/>
              </a:rPr>
              <a:t>, etc.) into a character stream</a:t>
            </a:r>
            <a:r>
              <a:rPr lang="en-IN" b="0" i="0" dirty="0">
                <a:solidFill>
                  <a:schemeClr val="tx1"/>
                </a:solidFill>
                <a:effectLst/>
                <a:latin typeface="Times" panose="02020603050405020304" pitchFamily="18" charset="0"/>
                <a:cs typeface="Times" panose="02020603050405020304" pitchFamily="18" charset="0"/>
              </a:rPr>
              <a:t>.</a:t>
            </a:r>
          </a:p>
          <a:p>
            <a:pPr>
              <a:lnSpc>
                <a:spcPct val="150000"/>
              </a:lnSpc>
              <a:buFont typeface="Wingdings" panose="05000000000000000000" pitchFamily="2" charset="2"/>
              <a:buChar char="§"/>
            </a:pPr>
            <a:r>
              <a:rPr lang="en-IN" dirty="0">
                <a:solidFill>
                  <a:schemeClr val="tx1"/>
                </a:solidFill>
                <a:latin typeface="Times" panose="02020603050405020304" pitchFamily="18" charset="0"/>
                <a:cs typeface="Times" panose="02020603050405020304" pitchFamily="18" charset="0"/>
              </a:rPr>
              <a:t>We import it by using : import pickle</a:t>
            </a:r>
          </a:p>
        </p:txBody>
      </p:sp>
      <p:sp>
        <p:nvSpPr>
          <p:cNvPr id="4" name="Date Placeholder 3">
            <a:extLst>
              <a:ext uri="{FF2B5EF4-FFF2-40B4-BE49-F238E27FC236}">
                <a16:creationId xmlns:a16="http://schemas.microsoft.com/office/drawing/2014/main" id="{AF610A45-70FA-3A45-D7F5-75723D238CBB}"/>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99E78D7F-83B7-F061-CFC5-467640FA702D}"/>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24B4573D-1CFB-1A21-826A-E2740C38F0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359650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24A60-D019-44E3-5370-24C5C189A309}"/>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4. Scikit- learn</a:t>
            </a:r>
          </a:p>
        </p:txBody>
      </p:sp>
      <p:sp>
        <p:nvSpPr>
          <p:cNvPr id="3" name="Text Placeholder 2">
            <a:extLst>
              <a:ext uri="{FF2B5EF4-FFF2-40B4-BE49-F238E27FC236}">
                <a16:creationId xmlns:a16="http://schemas.microsoft.com/office/drawing/2014/main" id="{1477502F-9223-CED4-D180-4608D7330B5B}"/>
              </a:ext>
            </a:extLst>
          </p:cNvPr>
          <p:cNvSpPr>
            <a:spLocks noGrp="1"/>
          </p:cNvSpPr>
          <p:nvPr>
            <p:ph type="body" idx="1"/>
          </p:nvPr>
        </p:nvSpPr>
        <p:spPr>
          <a:xfrm>
            <a:off x="252919" y="972766"/>
            <a:ext cx="11100881" cy="5204197"/>
          </a:xfrm>
        </p:spPr>
        <p:txBody>
          <a:bodyPr>
            <a:noAutofit/>
          </a:bodyPr>
          <a:lstStyle/>
          <a:p>
            <a:pPr>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Scikit-learn (</a:t>
            </a:r>
            <a:r>
              <a:rPr lang="en-US" b="0" i="0" dirty="0" err="1">
                <a:solidFill>
                  <a:srgbClr val="000000"/>
                </a:solidFill>
                <a:effectLst/>
                <a:latin typeface="Times New Roman" panose="02020603050405020304" pitchFamily="18" charset="0"/>
                <a:cs typeface="Times New Roman" panose="02020603050405020304" pitchFamily="18" charset="0"/>
              </a:rPr>
              <a:t>Sklearn</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a:solidFill>
                  <a:srgbClr val="000000"/>
                </a:solidFill>
                <a:effectLst/>
                <a:latin typeface="Times New Roman" panose="02020603050405020304" pitchFamily="18" charset="0"/>
                <a:cs typeface="Times New Roman" panose="02020603050405020304" pitchFamily="18" charset="0"/>
              </a:rPr>
              <a:t>is the most useful and robust library </a:t>
            </a:r>
            <a:r>
              <a:rPr lang="en-US" b="0" i="0" dirty="0">
                <a:solidFill>
                  <a:srgbClr val="000000"/>
                </a:solidFill>
                <a:effectLst/>
                <a:latin typeface="Times New Roman" panose="02020603050405020304" pitchFamily="18" charset="0"/>
                <a:cs typeface="Times New Roman" panose="02020603050405020304" pitchFamily="18" charset="0"/>
              </a:rPr>
              <a:t>for machine learning in Python.</a:t>
            </a:r>
          </a:p>
          <a:p>
            <a:pPr>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 It provides a selection of efficient tools for machine learning and statistical modeling including classification, regression, clustering and dimensionality reduction via a consistence interface in Python.</a:t>
            </a:r>
            <a:endParaRPr lang="en-US"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This library, which is largely written in Python, is built upon NumPy, SciPy and Matplotlib.</a:t>
            </a:r>
          </a:p>
          <a:p>
            <a:pPr marL="114300" indent="0">
              <a:lnSpc>
                <a:spcPct val="150000"/>
              </a:lnSpc>
              <a:buNone/>
            </a:pP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2A2C1DC-C8E9-0520-636B-E5CF2D80C8A3}"/>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6C94051F-8AEB-9EE1-B090-91057B8D343C}"/>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FA852EBB-DA62-6F4B-134D-8F76423AE5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7" name="Text Placeholder 6">
            <a:extLst>
              <a:ext uri="{FF2B5EF4-FFF2-40B4-BE49-F238E27FC236}">
                <a16:creationId xmlns:a16="http://schemas.microsoft.com/office/drawing/2014/main" id="{D50E07BB-BAFF-A819-2085-E91E8FBC6988}"/>
              </a:ext>
            </a:extLst>
          </p:cNvPr>
          <p:cNvSpPr>
            <a:spLocks noGrp="1"/>
          </p:cNvSpPr>
          <p:nvPr>
            <p:ph type="body" idx="2"/>
          </p:nvPr>
        </p:nvSpPr>
        <p:spPr/>
        <p:txBody>
          <a:bodyPr/>
          <a:lstStyle/>
          <a:p>
            <a:endParaRPr lang="en-IN"/>
          </a:p>
        </p:txBody>
      </p:sp>
    </p:spTree>
    <p:extLst>
      <p:ext uri="{BB962C8B-B14F-4D97-AF65-F5344CB8AC3E}">
        <p14:creationId xmlns:p14="http://schemas.microsoft.com/office/powerpoint/2010/main" val="2262474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4868-3C5C-9E96-8089-F204806CBDA4}"/>
              </a:ext>
            </a:extLst>
          </p:cNvPr>
          <p:cNvSpPr>
            <a:spLocks noGrp="1"/>
          </p:cNvSpPr>
          <p:nvPr>
            <p:ph type="title"/>
          </p:nvPr>
        </p:nvSpPr>
        <p:spPr/>
        <p:txBody>
          <a:bodyPr>
            <a:noAutofit/>
          </a:bodyPr>
          <a:lstStyle/>
          <a:p>
            <a:pPr algn="ctr"/>
            <a:r>
              <a:rPr lang="en-IN" sz="3600" dirty="0">
                <a:latin typeface="Times New Roman" panose="02020603050405020304" pitchFamily="18" charset="0"/>
                <a:cs typeface="Times New Roman" panose="02020603050405020304" pitchFamily="18" charset="0"/>
              </a:rPr>
              <a:t>MODULES</a:t>
            </a:r>
          </a:p>
        </p:txBody>
      </p:sp>
      <p:sp>
        <p:nvSpPr>
          <p:cNvPr id="3" name="Text Placeholder 2">
            <a:extLst>
              <a:ext uri="{FF2B5EF4-FFF2-40B4-BE49-F238E27FC236}">
                <a16:creationId xmlns:a16="http://schemas.microsoft.com/office/drawing/2014/main" id="{3BB60348-883B-B471-EC48-F00C5F10AA6F}"/>
              </a:ext>
            </a:extLst>
          </p:cNvPr>
          <p:cNvSpPr>
            <a:spLocks noGrp="1"/>
          </p:cNvSpPr>
          <p:nvPr>
            <p:ph type="body" idx="1"/>
          </p:nvPr>
        </p:nvSpPr>
        <p:spPr>
          <a:xfrm>
            <a:off x="838200" y="1361872"/>
            <a:ext cx="10515600" cy="4815091"/>
          </a:xfrm>
        </p:spPr>
        <p:txBody>
          <a:bodyPr/>
          <a:lstStyle/>
          <a:p>
            <a:pPr marL="514350" lvl="0" indent="-514350">
              <a:buFont typeface="+mj-lt"/>
              <a:buAutoNum type="arabicParenR"/>
            </a:pPr>
            <a:r>
              <a:rPr lang="en-US" sz="3600" dirty="0">
                <a:latin typeface="Times New Roman" pitchFamily="18" charset="0"/>
                <a:cs typeface="Times New Roman" pitchFamily="18" charset="0"/>
              </a:rPr>
              <a:t>Data Collection</a:t>
            </a:r>
          </a:p>
          <a:p>
            <a:pPr marL="514350" lvl="0" indent="-514350">
              <a:buFont typeface="+mj-lt"/>
              <a:buAutoNum type="arabicParenR"/>
            </a:pPr>
            <a:r>
              <a:rPr lang="en-US" sz="3600" dirty="0">
                <a:latin typeface="Times New Roman" pitchFamily="18" charset="0"/>
                <a:cs typeface="Times New Roman" pitchFamily="18" charset="0"/>
              </a:rPr>
              <a:t>Data Preprocessing</a:t>
            </a:r>
          </a:p>
          <a:p>
            <a:pPr marL="514350" lvl="0" indent="-514350">
              <a:buFont typeface="+mj-lt"/>
              <a:buAutoNum type="arabicParenR"/>
            </a:pPr>
            <a:r>
              <a:rPr lang="en-US" sz="3600" dirty="0">
                <a:latin typeface="Times New Roman" pitchFamily="18" charset="0"/>
                <a:cs typeface="Times New Roman" pitchFamily="18" charset="0"/>
              </a:rPr>
              <a:t>Splitting the data into training and testing</a:t>
            </a:r>
          </a:p>
          <a:p>
            <a:pPr marL="514350" lvl="0" indent="-514350">
              <a:buFont typeface="+mj-lt"/>
              <a:buAutoNum type="arabicParenR"/>
            </a:pPr>
            <a:r>
              <a:rPr lang="en-US" sz="3600" dirty="0">
                <a:latin typeface="Times New Roman" pitchFamily="18" charset="0"/>
                <a:cs typeface="Times New Roman" pitchFamily="18" charset="0"/>
              </a:rPr>
              <a:t>Algorithm implementation on training dataset</a:t>
            </a:r>
          </a:p>
          <a:p>
            <a:pPr marL="514350" lvl="0" indent="-514350">
              <a:buFont typeface="+mj-lt"/>
              <a:buAutoNum type="arabicParenR"/>
            </a:pPr>
            <a:r>
              <a:rPr lang="en-US" sz="3600" dirty="0">
                <a:latin typeface="Times New Roman" pitchFamily="18" charset="0"/>
                <a:cs typeface="Times New Roman" pitchFamily="18" charset="0"/>
              </a:rPr>
              <a:t>Accuracy score on test dataset</a:t>
            </a:r>
          </a:p>
          <a:p>
            <a:pPr marL="514350" lvl="0" indent="-514350">
              <a:buFont typeface="+mj-lt"/>
              <a:buAutoNum type="arabicParenR"/>
            </a:pPr>
            <a:r>
              <a:rPr lang="en-US" sz="3600" dirty="0">
                <a:latin typeface="Times New Roman" pitchFamily="18" charset="0"/>
                <a:cs typeface="Times New Roman" pitchFamily="18" charset="0"/>
              </a:rPr>
              <a:t>Making the predictions with the model</a:t>
            </a:r>
          </a:p>
          <a:p>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5AD758A-62E7-6A3A-9E4E-918F368B43EF}"/>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B64427BE-545E-55C0-3027-3F30EE4C40BE}"/>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2C5CF762-7985-DE78-0DF4-EB55F158D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605762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2071-A33F-906E-A970-6B0A997B0AFA}"/>
              </a:ext>
            </a:extLst>
          </p:cNvPr>
          <p:cNvSpPr>
            <a:spLocks noGrp="1"/>
          </p:cNvSpPr>
          <p:nvPr>
            <p:ph type="title"/>
          </p:nvPr>
        </p:nvSpPr>
        <p:spPr>
          <a:xfrm>
            <a:off x="-535021" y="365125"/>
            <a:ext cx="11888821" cy="1325563"/>
          </a:xfrm>
        </p:spPr>
        <p:txBody>
          <a:bodyPr>
            <a:normAutofit/>
          </a:bodyPr>
          <a:lstStyle/>
          <a:p>
            <a:pPr algn="ctr"/>
            <a:br>
              <a:rPr lang="en-IN" sz="32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21A8D88-02C2-3146-3F49-1B1AF6E03472}"/>
              </a:ext>
            </a:extLst>
          </p:cNvPr>
          <p:cNvSpPr>
            <a:spLocks noGrp="1"/>
          </p:cNvSpPr>
          <p:nvPr>
            <p:ph type="body" idx="1"/>
          </p:nvPr>
        </p:nvSpPr>
        <p:spPr>
          <a:xfrm>
            <a:off x="189689" y="997085"/>
            <a:ext cx="11812621" cy="5495790"/>
          </a:xfrm>
        </p:spPr>
        <p:txBody>
          <a:bodyPr>
            <a:normAutofit/>
          </a:bodyPr>
          <a:lstStyle/>
          <a:p>
            <a:pPr>
              <a:lnSpc>
                <a:spcPct val="150000"/>
              </a:lnSpc>
            </a:pPr>
            <a:r>
              <a:rPr lang="en-IN" b="1" u="sng" dirty="0">
                <a:solidFill>
                  <a:schemeClr val="tx1"/>
                </a:solidFill>
                <a:latin typeface="Times New Roman" panose="02020603050405020304" pitchFamily="18" charset="0"/>
                <a:cs typeface="Times New Roman" panose="02020603050405020304" pitchFamily="18" charset="0"/>
              </a:rPr>
              <a:t>Data collection</a:t>
            </a:r>
            <a:r>
              <a:rPr lang="en-IN" sz="3000" dirty="0">
                <a:solidFill>
                  <a:schemeClr val="tx1"/>
                </a:solidFill>
                <a:latin typeface="Times New Roman" panose="02020603050405020304" pitchFamily="18" charset="0"/>
                <a:cs typeface="Times New Roman" panose="02020603050405020304" pitchFamily="18" charset="0"/>
              </a:rPr>
              <a:t>:</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Data acquisition is the process of automatically collecting information from analog and digital units. It is under the test such as sensors and other devices. </a:t>
            </a:r>
          </a:p>
          <a:p>
            <a:pPr>
              <a:lnSpc>
                <a:spcPct val="150000"/>
              </a:lnSpc>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It can achieve a flexible and user-defined measurement system.</a:t>
            </a:r>
          </a:p>
          <a:p>
            <a:pPr>
              <a:lnSpc>
                <a:spcPct val="150000"/>
              </a:lnSpc>
            </a:pPr>
            <a:r>
              <a:rPr lang="en-US" sz="2400" b="0" i="0" dirty="0">
                <a:solidFill>
                  <a:srgbClr val="202124"/>
                </a:solidFill>
                <a:effectLst/>
                <a:latin typeface="Times New Roman" panose="02020603050405020304" pitchFamily="18" charset="0"/>
                <a:cs typeface="Times New Roman" panose="02020603050405020304" pitchFamily="18" charset="0"/>
              </a:rPr>
              <a:t>Students and enthusiasts can practice applied machine learning techniques or exploratory data analysis with Kaggle free datasets.</a:t>
            </a:r>
          </a:p>
          <a:p>
            <a:pPr>
              <a:lnSpc>
                <a:spcPct val="15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These databases come from multiple sources, including </a:t>
            </a:r>
            <a:r>
              <a:rPr lang="en-US" sz="2400" b="1" i="0" dirty="0">
                <a:solidFill>
                  <a:srgbClr val="202124"/>
                </a:solidFill>
                <a:effectLst/>
                <a:latin typeface="Times New Roman" panose="02020603050405020304" pitchFamily="18" charset="0"/>
                <a:cs typeface="Times New Roman" panose="02020603050405020304" pitchFamily="18" charset="0"/>
              </a:rPr>
              <a:t>reputable companies, government agencies, and data scientists</a:t>
            </a: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7BD90F4-B474-C1D3-EF74-5A34621FB422}"/>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5A772EC6-5B15-B5A1-F2F2-D6416D2BAB34}"/>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0495771B-D397-E888-578F-BE751327F7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12367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62D0A9-D012-83F5-E9D4-081C2DBB240B}"/>
              </a:ext>
            </a:extLst>
          </p:cNvPr>
          <p:cNvSpPr>
            <a:spLocks noGrp="1"/>
          </p:cNvSpPr>
          <p:nvPr>
            <p:ph type="dt" idx="10"/>
          </p:nvPr>
        </p:nvSpPr>
        <p:spPr/>
        <p:txBody>
          <a:bodyPr/>
          <a:lstStyle/>
          <a:p>
            <a:fld id="{E6709D9C-2035-4778-A553-AE993EAFB21A}" type="datetime1">
              <a:rPr lang="en-US" smtClean="0"/>
              <a:t>1/20/2023</a:t>
            </a:fld>
            <a:endParaRPr lang="en-US"/>
          </a:p>
        </p:txBody>
      </p:sp>
      <p:sp>
        <p:nvSpPr>
          <p:cNvPr id="3" name="Footer Placeholder 2">
            <a:extLst>
              <a:ext uri="{FF2B5EF4-FFF2-40B4-BE49-F238E27FC236}">
                <a16:creationId xmlns:a16="http://schemas.microsoft.com/office/drawing/2014/main" id="{A34C30A6-D4E4-0772-33FF-2C1F8E07C78B}"/>
              </a:ext>
            </a:extLst>
          </p:cNvPr>
          <p:cNvSpPr>
            <a:spLocks noGrp="1"/>
          </p:cNvSpPr>
          <p:nvPr>
            <p:ph type="ftr" idx="11"/>
          </p:nvPr>
        </p:nvSpPr>
        <p:spPr/>
        <p:txBody>
          <a:bodyPr/>
          <a:lstStyle/>
          <a:p>
            <a:r>
              <a:rPr lang="en-US"/>
              <a:t>BATCH A10          FOOD SAFETY PREDICTION USING ML</a:t>
            </a:r>
          </a:p>
        </p:txBody>
      </p:sp>
      <p:sp>
        <p:nvSpPr>
          <p:cNvPr id="4" name="Slide Number Placeholder 3">
            <a:extLst>
              <a:ext uri="{FF2B5EF4-FFF2-40B4-BE49-F238E27FC236}">
                <a16:creationId xmlns:a16="http://schemas.microsoft.com/office/drawing/2014/main" id="{5A379D43-DBBA-7884-CE05-1F1225282D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7" name="Picture 6">
            <a:extLst>
              <a:ext uri="{FF2B5EF4-FFF2-40B4-BE49-F238E27FC236}">
                <a16:creationId xmlns:a16="http://schemas.microsoft.com/office/drawing/2014/main" id="{92D5573A-3810-706A-E5CB-3ED16086E418}"/>
              </a:ext>
            </a:extLst>
          </p:cNvPr>
          <p:cNvPicPr>
            <a:picLocks noChangeAspect="1"/>
          </p:cNvPicPr>
          <p:nvPr/>
        </p:nvPicPr>
        <p:blipFill rotWithShape="1">
          <a:blip r:embed="rId2"/>
          <a:srcRect b="5815"/>
          <a:stretch/>
        </p:blipFill>
        <p:spPr>
          <a:xfrm>
            <a:off x="0" y="0"/>
            <a:ext cx="12192000" cy="6459166"/>
          </a:xfrm>
          <a:prstGeom prst="rect">
            <a:avLst/>
          </a:prstGeom>
        </p:spPr>
      </p:pic>
    </p:spTree>
    <p:extLst>
      <p:ext uri="{BB962C8B-B14F-4D97-AF65-F5344CB8AC3E}">
        <p14:creationId xmlns:p14="http://schemas.microsoft.com/office/powerpoint/2010/main" val="2783307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64A99-B8EA-D09A-40FB-B3D2DA97AB2E}"/>
              </a:ext>
            </a:extLst>
          </p:cNvPr>
          <p:cNvSpPr>
            <a:spLocks noGrp="1"/>
          </p:cNvSpPr>
          <p:nvPr>
            <p:ph type="dt" idx="10"/>
          </p:nvPr>
        </p:nvSpPr>
        <p:spPr/>
        <p:txBody>
          <a:bodyPr/>
          <a:lstStyle/>
          <a:p>
            <a:fld id="{E6709D9C-2035-4778-A553-AE993EAFB21A}" type="datetime1">
              <a:rPr lang="en-US" smtClean="0"/>
              <a:t>1/20/2023</a:t>
            </a:fld>
            <a:endParaRPr lang="en-US"/>
          </a:p>
        </p:txBody>
      </p:sp>
      <p:sp>
        <p:nvSpPr>
          <p:cNvPr id="3" name="Footer Placeholder 2">
            <a:extLst>
              <a:ext uri="{FF2B5EF4-FFF2-40B4-BE49-F238E27FC236}">
                <a16:creationId xmlns:a16="http://schemas.microsoft.com/office/drawing/2014/main" id="{FA6961AD-0A8F-C27B-D5FF-541588600B76}"/>
              </a:ext>
            </a:extLst>
          </p:cNvPr>
          <p:cNvSpPr>
            <a:spLocks noGrp="1"/>
          </p:cNvSpPr>
          <p:nvPr>
            <p:ph type="ftr" idx="11"/>
          </p:nvPr>
        </p:nvSpPr>
        <p:spPr/>
        <p:txBody>
          <a:bodyPr/>
          <a:lstStyle/>
          <a:p>
            <a:r>
              <a:rPr lang="en-US"/>
              <a:t>BATCH A10          FOOD SAFETY PREDICTION USING ML</a:t>
            </a:r>
          </a:p>
        </p:txBody>
      </p:sp>
      <p:sp>
        <p:nvSpPr>
          <p:cNvPr id="4" name="Slide Number Placeholder 3">
            <a:extLst>
              <a:ext uri="{FF2B5EF4-FFF2-40B4-BE49-F238E27FC236}">
                <a16:creationId xmlns:a16="http://schemas.microsoft.com/office/drawing/2014/main" id="{5A8A2A82-4A2D-BD63-2B39-A52011791E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6" name="Picture 5">
            <a:extLst>
              <a:ext uri="{FF2B5EF4-FFF2-40B4-BE49-F238E27FC236}">
                <a16:creationId xmlns:a16="http://schemas.microsoft.com/office/drawing/2014/main" id="{359685DA-6A76-58EB-375B-C8AD6381553D}"/>
              </a:ext>
            </a:extLst>
          </p:cNvPr>
          <p:cNvPicPr>
            <a:picLocks noChangeAspect="1"/>
          </p:cNvPicPr>
          <p:nvPr/>
        </p:nvPicPr>
        <p:blipFill rotWithShape="1">
          <a:blip r:embed="rId2"/>
          <a:srcRect b="6099"/>
          <a:stretch/>
        </p:blipFill>
        <p:spPr>
          <a:xfrm>
            <a:off x="0" y="0"/>
            <a:ext cx="12192000" cy="6439711"/>
          </a:xfrm>
          <a:prstGeom prst="rect">
            <a:avLst/>
          </a:prstGeom>
        </p:spPr>
      </p:pic>
    </p:spTree>
    <p:extLst>
      <p:ext uri="{BB962C8B-B14F-4D97-AF65-F5344CB8AC3E}">
        <p14:creationId xmlns:p14="http://schemas.microsoft.com/office/powerpoint/2010/main" val="271630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C73B6-FF03-F2DF-CFAB-80E11AAC1351}"/>
              </a:ext>
            </a:extLst>
          </p:cNvPr>
          <p:cNvSpPr>
            <a:spLocks noGrp="1"/>
          </p:cNvSpPr>
          <p:nvPr>
            <p:ph type="dt" idx="10"/>
          </p:nvPr>
        </p:nvSpPr>
        <p:spPr/>
        <p:txBody>
          <a:bodyPr/>
          <a:lstStyle/>
          <a:p>
            <a:fld id="{E6709D9C-2035-4778-A553-AE993EAFB21A}" type="datetime1">
              <a:rPr lang="en-US" smtClean="0"/>
              <a:t>1/20/2023</a:t>
            </a:fld>
            <a:endParaRPr lang="en-US"/>
          </a:p>
        </p:txBody>
      </p:sp>
      <p:sp>
        <p:nvSpPr>
          <p:cNvPr id="3" name="Footer Placeholder 2">
            <a:extLst>
              <a:ext uri="{FF2B5EF4-FFF2-40B4-BE49-F238E27FC236}">
                <a16:creationId xmlns:a16="http://schemas.microsoft.com/office/drawing/2014/main" id="{C0C73A50-7238-3274-03FE-5D9EC7C78066}"/>
              </a:ext>
            </a:extLst>
          </p:cNvPr>
          <p:cNvSpPr>
            <a:spLocks noGrp="1"/>
          </p:cNvSpPr>
          <p:nvPr>
            <p:ph type="ftr" idx="11"/>
          </p:nvPr>
        </p:nvSpPr>
        <p:spPr/>
        <p:txBody>
          <a:bodyPr/>
          <a:lstStyle/>
          <a:p>
            <a:r>
              <a:rPr lang="en-US"/>
              <a:t>BATCH A10          FOOD SAFETY PREDICTION USING ML</a:t>
            </a:r>
          </a:p>
        </p:txBody>
      </p:sp>
      <p:sp>
        <p:nvSpPr>
          <p:cNvPr id="4" name="Slide Number Placeholder 3">
            <a:extLst>
              <a:ext uri="{FF2B5EF4-FFF2-40B4-BE49-F238E27FC236}">
                <a16:creationId xmlns:a16="http://schemas.microsoft.com/office/drawing/2014/main" id="{C656F070-732B-87DA-4593-533396C5B5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FD41D57E-5AFB-77F2-0810-697435E8E56C}"/>
              </a:ext>
            </a:extLst>
          </p:cNvPr>
          <p:cNvPicPr>
            <a:picLocks noChangeAspect="1"/>
          </p:cNvPicPr>
          <p:nvPr/>
        </p:nvPicPr>
        <p:blipFill rotWithShape="1">
          <a:blip r:embed="rId2"/>
          <a:srcRect b="5957"/>
          <a:stretch/>
        </p:blipFill>
        <p:spPr>
          <a:xfrm>
            <a:off x="0" y="0"/>
            <a:ext cx="12192000" cy="6449438"/>
          </a:xfrm>
          <a:prstGeom prst="rect">
            <a:avLst/>
          </a:prstGeom>
        </p:spPr>
      </p:pic>
    </p:spTree>
    <p:extLst>
      <p:ext uri="{BB962C8B-B14F-4D97-AF65-F5344CB8AC3E}">
        <p14:creationId xmlns:p14="http://schemas.microsoft.com/office/powerpoint/2010/main" val="421603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5F64DB-C6E4-9143-9849-8999AC625DC1}"/>
              </a:ext>
            </a:extLst>
          </p:cNvPr>
          <p:cNvSpPr>
            <a:spLocks noGrp="1"/>
          </p:cNvSpPr>
          <p:nvPr>
            <p:ph type="body" idx="1"/>
          </p:nvPr>
        </p:nvSpPr>
        <p:spPr>
          <a:xfrm>
            <a:off x="535021" y="1147864"/>
            <a:ext cx="10818779" cy="5029099"/>
          </a:xfrm>
        </p:spPr>
        <p:txBody>
          <a:bodyPr>
            <a:normAutofit/>
          </a:bodyPr>
          <a:lstStyle/>
          <a:p>
            <a:pPr>
              <a:lnSpc>
                <a:spcPct val="150000"/>
              </a:lnSpc>
            </a:pPr>
            <a:r>
              <a:rPr lang="en-IN" sz="2400" b="1" u="sng" dirty="0">
                <a:latin typeface="Times New Roman" panose="02020603050405020304" pitchFamily="18" charset="0"/>
                <a:cs typeface="Times New Roman" panose="02020603050405020304" pitchFamily="18" charset="0"/>
              </a:rPr>
              <a:t>Data Pre-processing:</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Data preprocessing is a process of preparing the raw data and making it suitable for a machine learning model. </a:t>
            </a:r>
          </a:p>
          <a:p>
            <a:pPr>
              <a:lnSpc>
                <a:spcPct val="150000"/>
              </a:lnSpc>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It is the first and crucial step while creating a machine learning model.</a:t>
            </a:r>
          </a:p>
          <a:p>
            <a:pPr>
              <a:lnSpc>
                <a:spcPct val="150000"/>
              </a:lnSpc>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A real-world data generally contains noises, missing values, and maybe in an unusable format which cannot be directly used for machine learning models</a:t>
            </a:r>
          </a:p>
          <a:p>
            <a:pPr>
              <a:lnSpc>
                <a:spcPct val="150000"/>
              </a:lnSpc>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It also increases the accuracy and efficiency of a machine learning model.</a:t>
            </a:r>
          </a:p>
          <a:p>
            <a:pPr>
              <a:lnSpc>
                <a:spcPct val="100000"/>
              </a:lnSpc>
            </a:pPr>
            <a:endParaRPr lang="en-US" sz="2400" b="1" u="sng" dirty="0">
              <a:solidFill>
                <a:schemeClr val="tx1">
                  <a:lumMod val="95000"/>
                  <a:lumOff val="5000"/>
                </a:schemeClr>
              </a:solidFill>
              <a:latin typeface="Times New Roman" pitchFamily="18" charset="0"/>
              <a:cs typeface="Times New Roman" pitchFamily="18" charset="0"/>
            </a:endParaRPr>
          </a:p>
          <a:p>
            <a:endParaRPr lang="en-US" sz="2400" b="0" i="0" dirty="0">
              <a:solidFill>
                <a:srgbClr val="333333"/>
              </a:solidFill>
              <a:effectLst/>
              <a:latin typeface="Times New Roman" panose="02020603050405020304" pitchFamily="18" charset="0"/>
              <a:cs typeface="Times New Roman" panose="02020603050405020304" pitchFamily="18" charset="0"/>
            </a:endParaRPr>
          </a:p>
          <a:p>
            <a:endParaRPr lang="en-US" sz="2400" b="0" i="0" dirty="0">
              <a:solidFill>
                <a:srgbClr val="333333"/>
              </a:solidFill>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A3095FE-BA58-C595-D750-A63BDE074B63}"/>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33107E7F-0142-2E8B-394C-8DBE356D8E8E}"/>
              </a:ext>
            </a:extLst>
          </p:cNvPr>
          <p:cNvSpPr>
            <a:spLocks noGrp="1"/>
          </p:cNvSpPr>
          <p:nvPr>
            <p:ph type="ftr" idx="11"/>
          </p:nvPr>
        </p:nvSpPr>
        <p:spPr>
          <a:xfrm>
            <a:off x="768485" y="6356351"/>
            <a:ext cx="10944139" cy="365125"/>
          </a:xfrm>
        </p:spPr>
        <p:txBody>
          <a:bodyPr/>
          <a:lstStyle/>
          <a:p>
            <a:r>
              <a:rPr lang="en-US" dirty="0"/>
              <a:t>BATCH A10          FOOD SAFETY PREDICTION USING ML</a:t>
            </a:r>
          </a:p>
        </p:txBody>
      </p:sp>
      <p:sp>
        <p:nvSpPr>
          <p:cNvPr id="6" name="Slide Number Placeholder 5">
            <a:extLst>
              <a:ext uri="{FF2B5EF4-FFF2-40B4-BE49-F238E27FC236}">
                <a16:creationId xmlns:a16="http://schemas.microsoft.com/office/drawing/2014/main" id="{96A70F62-E93F-A6FD-1C0A-EA2BF63CEA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74209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C42B0-EF6F-AD05-09B9-45755A5ECC20}"/>
              </a:ext>
            </a:extLst>
          </p:cNvPr>
          <p:cNvSpPr>
            <a:spLocks noGrp="1"/>
          </p:cNvSpPr>
          <p:nvPr>
            <p:ph type="dt" idx="10"/>
          </p:nvPr>
        </p:nvSpPr>
        <p:spPr/>
        <p:txBody>
          <a:bodyPr/>
          <a:lstStyle/>
          <a:p>
            <a:fld id="{E6709D9C-2035-4778-A553-AE993EAFB21A}" type="datetime1">
              <a:rPr lang="en-US" smtClean="0"/>
              <a:t>1/20/2023</a:t>
            </a:fld>
            <a:endParaRPr lang="en-US"/>
          </a:p>
        </p:txBody>
      </p:sp>
      <p:sp>
        <p:nvSpPr>
          <p:cNvPr id="3" name="Footer Placeholder 2">
            <a:extLst>
              <a:ext uri="{FF2B5EF4-FFF2-40B4-BE49-F238E27FC236}">
                <a16:creationId xmlns:a16="http://schemas.microsoft.com/office/drawing/2014/main" id="{FF043D3C-76F6-2934-6E5B-DAC319590140}"/>
              </a:ext>
            </a:extLst>
          </p:cNvPr>
          <p:cNvSpPr>
            <a:spLocks noGrp="1"/>
          </p:cNvSpPr>
          <p:nvPr>
            <p:ph type="ftr" idx="11"/>
          </p:nvPr>
        </p:nvSpPr>
        <p:spPr/>
        <p:txBody>
          <a:bodyPr/>
          <a:lstStyle/>
          <a:p>
            <a:r>
              <a:rPr lang="en-US"/>
              <a:t>BATCH A10          FOOD SAFETY PREDICTION USING ML</a:t>
            </a:r>
          </a:p>
        </p:txBody>
      </p:sp>
      <p:sp>
        <p:nvSpPr>
          <p:cNvPr id="4" name="Slide Number Placeholder 3">
            <a:extLst>
              <a:ext uri="{FF2B5EF4-FFF2-40B4-BE49-F238E27FC236}">
                <a16:creationId xmlns:a16="http://schemas.microsoft.com/office/drawing/2014/main" id="{027EA3B9-E2DC-1EDE-C352-36596CBCB3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5" name="Picture 4">
            <a:extLst>
              <a:ext uri="{FF2B5EF4-FFF2-40B4-BE49-F238E27FC236}">
                <a16:creationId xmlns:a16="http://schemas.microsoft.com/office/drawing/2014/main" id="{90AB4926-81DA-28E3-742C-6EA19D23AEE2}"/>
              </a:ext>
            </a:extLst>
          </p:cNvPr>
          <p:cNvPicPr>
            <a:picLocks noChangeAspect="1"/>
          </p:cNvPicPr>
          <p:nvPr/>
        </p:nvPicPr>
        <p:blipFill rotWithShape="1">
          <a:blip r:embed="rId2"/>
          <a:srcRect b="5957"/>
          <a:stretch/>
        </p:blipFill>
        <p:spPr>
          <a:xfrm>
            <a:off x="0" y="0"/>
            <a:ext cx="12192000" cy="6449438"/>
          </a:xfrm>
          <a:prstGeom prst="rect">
            <a:avLst/>
          </a:prstGeom>
        </p:spPr>
      </p:pic>
    </p:spTree>
    <p:extLst>
      <p:ext uri="{BB962C8B-B14F-4D97-AF65-F5344CB8AC3E}">
        <p14:creationId xmlns:p14="http://schemas.microsoft.com/office/powerpoint/2010/main" val="2907532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A47FE5-2E7B-7C44-9BD3-C879999C0B3C}"/>
              </a:ext>
            </a:extLst>
          </p:cNvPr>
          <p:cNvSpPr>
            <a:spLocks noGrp="1"/>
          </p:cNvSpPr>
          <p:nvPr>
            <p:ph type="body" idx="1"/>
          </p:nvPr>
        </p:nvSpPr>
        <p:spPr>
          <a:xfrm>
            <a:off x="700391" y="1215957"/>
            <a:ext cx="10653409" cy="4961006"/>
          </a:xfrm>
        </p:spPr>
        <p:txBody>
          <a:bodyPr>
            <a:normAutofit/>
          </a:bodyPr>
          <a:lstStyle/>
          <a:p>
            <a:r>
              <a:rPr lang="en-US" sz="2600" b="1" u="sng" dirty="0">
                <a:latin typeface="Times New Roman" panose="02020603050405020304" pitchFamily="18" charset="0"/>
                <a:cs typeface="Times New Roman" pitchFamily="18" charset="0"/>
              </a:rPr>
              <a:t>Splitting the data into training and testing</a:t>
            </a:r>
            <a:r>
              <a:rPr lang="en-US" sz="2400" b="1" u="sng" dirty="0">
                <a:latin typeface="Times New Roman" panose="02020603050405020304" pitchFamily="18" charset="0"/>
                <a:cs typeface="Times New Roman" pitchFamily="18" charset="0"/>
              </a:rPr>
              <a:t>:</a:t>
            </a:r>
            <a:r>
              <a:rPr lang="en-US" sz="2400" b="0" i="0" dirty="0">
                <a:solidFill>
                  <a:srgbClr val="333333"/>
                </a:solidFill>
                <a:effectLst/>
                <a:latin typeface="Times New Roman" panose="02020603050405020304" pitchFamily="18" charset="0"/>
                <a:cs typeface="Times New Roman" panose="02020603050405020304" pitchFamily="18" charset="0"/>
              </a:rPr>
              <a:t> </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by doing this, we can enhance the performance of our machine learning model.</a:t>
            </a:r>
          </a:p>
          <a:p>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If we train our model very well and its training accuracy is also very high, but we provide a new dataset to it, then it will decrease the performance</a:t>
            </a: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Training Set:</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A subset of dataset to train the machine learning model, and we already know the output.</a:t>
            </a:r>
          </a:p>
          <a:p>
            <a:pPr algn="just"/>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Test set:</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A subset of dataset to test the machine learning model, and by using the test set, model predicts the output.</a:t>
            </a:r>
          </a:p>
          <a:p>
            <a:pPr algn="just"/>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For splitting the dataset, we will use the below lines of code:</a:t>
            </a:r>
          </a:p>
          <a:p>
            <a:pPr marL="114300" indent="0" algn="just">
              <a:buNone/>
            </a:pPr>
            <a:endPar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A4CB04FA-0334-65AC-AE94-A15527D31133}"/>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F7C9DC22-D810-B817-8257-16BC0B020B81}"/>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7781D36C-4A43-8537-3798-5A65E6E258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9" name="Picture 8">
            <a:extLst>
              <a:ext uri="{FF2B5EF4-FFF2-40B4-BE49-F238E27FC236}">
                <a16:creationId xmlns:a16="http://schemas.microsoft.com/office/drawing/2014/main" id="{B19E64A7-5A26-0C72-E6A6-2833BEED6A8E}"/>
              </a:ext>
            </a:extLst>
          </p:cNvPr>
          <p:cNvPicPr>
            <a:picLocks noChangeAspect="1"/>
          </p:cNvPicPr>
          <p:nvPr/>
        </p:nvPicPr>
        <p:blipFill rotWithShape="1">
          <a:blip r:embed="rId2"/>
          <a:srcRect l="3759"/>
          <a:stretch/>
        </p:blipFill>
        <p:spPr>
          <a:xfrm>
            <a:off x="1488332" y="5031631"/>
            <a:ext cx="9202366" cy="824420"/>
          </a:xfrm>
          <a:prstGeom prst="rect">
            <a:avLst/>
          </a:prstGeom>
        </p:spPr>
      </p:pic>
    </p:spTree>
    <p:extLst>
      <p:ext uri="{BB962C8B-B14F-4D97-AF65-F5344CB8AC3E}">
        <p14:creationId xmlns:p14="http://schemas.microsoft.com/office/powerpoint/2010/main" val="242528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838200" y="1063256"/>
            <a:ext cx="10515600" cy="62743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7030A0"/>
              </a:buClr>
              <a:buSzPts val="2400"/>
              <a:buFont typeface="Times New Roman"/>
              <a:buNone/>
            </a:pPr>
            <a:r>
              <a:rPr lang="en-US" sz="2400" b="1">
                <a:solidFill>
                  <a:srgbClr val="7030A0"/>
                </a:solidFill>
                <a:latin typeface="Times New Roman"/>
                <a:ea typeface="Times New Roman"/>
                <a:cs typeface="Times New Roman"/>
                <a:sym typeface="Times New Roman"/>
              </a:rPr>
              <a:t>ABSTRACT</a:t>
            </a:r>
            <a:endParaRPr/>
          </a:p>
        </p:txBody>
      </p:sp>
      <p:sp>
        <p:nvSpPr>
          <p:cNvPr id="144" name="Google Shape;144;p19"/>
          <p:cNvSpPr txBox="1">
            <a:spLocks noGrp="1"/>
          </p:cNvSpPr>
          <p:nvPr>
            <p:ph type="body" idx="1"/>
          </p:nvPr>
        </p:nvSpPr>
        <p:spPr>
          <a:xfrm>
            <a:off x="330739" y="1429966"/>
            <a:ext cx="11702375" cy="4746997"/>
          </a:xfrm>
          <a:prstGeom prst="rect">
            <a:avLst/>
          </a:prstGeom>
          <a:noFill/>
          <a:ln>
            <a:noFill/>
          </a:ln>
        </p:spPr>
        <p:txBody>
          <a:bodyPr spcFirstLastPara="1" wrap="square" lIns="91425" tIns="45700" rIns="91425" bIns="45700" anchor="t" anchorCtr="0">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Aiming to increase the shelf life of food, researchers are moving toward new methodologies to maintain the quality of food quality as there is more spoilage of food due to several other reasons like humidity, temperature and variety other influences.</a:t>
            </a:r>
          </a:p>
          <a:p>
            <a:pPr algn="just">
              <a:lnSpc>
                <a:spcPct val="150000"/>
              </a:lnSpc>
            </a:pPr>
            <a:r>
              <a:rPr lang="en-US" sz="2400" dirty="0">
                <a:latin typeface="Times New Roman" panose="02020603050405020304" pitchFamily="18" charset="0"/>
                <a:cs typeface="Times New Roman" panose="02020603050405020304" pitchFamily="18" charset="0"/>
              </a:rPr>
              <a:t>As a result, efficient food spoilage tracking schemes are required to maintain the food quality levels.</a:t>
            </a:r>
          </a:p>
          <a:p>
            <a:pPr algn="just">
              <a:lnSpc>
                <a:spcPct val="150000"/>
              </a:lnSpc>
            </a:pPr>
            <a:r>
              <a:rPr lang="en-US" sz="2400" dirty="0">
                <a:latin typeface="Times New Roman" panose="02020603050405020304" pitchFamily="18" charset="0"/>
                <a:cs typeface="Times New Roman" panose="02020603050405020304" pitchFamily="18" charset="0"/>
              </a:rPr>
              <a:t>Machine learning has proven to be useful technology for data analysis and modelling in a wide variety of domains, including food science and engineering.</a:t>
            </a:r>
          </a:p>
          <a:p>
            <a:pPr marL="228600" lvl="0" indent="-228600" algn="l" rtl="0">
              <a:lnSpc>
                <a:spcPct val="90000"/>
              </a:lnSpc>
              <a:spcBef>
                <a:spcPts val="0"/>
              </a:spcBef>
              <a:spcAft>
                <a:spcPts val="0"/>
              </a:spcAft>
              <a:buClr>
                <a:schemeClr val="dk1"/>
              </a:buClr>
              <a:buSzPts val="2800"/>
              <a:buNone/>
            </a:pPr>
            <a:endParaRPr dirty="0"/>
          </a:p>
        </p:txBody>
      </p:sp>
      <p:sp>
        <p:nvSpPr>
          <p:cNvPr id="146" name="Google Shape;1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66CD3D2-6F4C-4A1B-B1B2-D51F5BFF980F}" type="datetime1">
              <a:rPr lang="en-US" smtClean="0"/>
              <a:t>1/20/2023</a:t>
            </a:fld>
            <a:endParaRPr/>
          </a:p>
        </p:txBody>
      </p:sp>
      <p:sp>
        <p:nvSpPr>
          <p:cNvPr id="147" name="Google Shape;147;p19"/>
          <p:cNvSpPr txBox="1">
            <a:spLocks noGrp="1"/>
          </p:cNvSpPr>
          <p:nvPr>
            <p:ph type="ftr" idx="11"/>
          </p:nvPr>
        </p:nvSpPr>
        <p:spPr>
          <a:xfrm>
            <a:off x="3019188" y="6288113"/>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5160507B-3A36-91DC-63E0-90E89EE38C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1879D6-2C62-F2BE-DA0A-C5FA267A6F66}"/>
              </a:ext>
            </a:extLst>
          </p:cNvPr>
          <p:cNvSpPr>
            <a:spLocks noGrp="1"/>
          </p:cNvSpPr>
          <p:nvPr>
            <p:ph type="body" idx="1"/>
          </p:nvPr>
        </p:nvSpPr>
        <p:spPr>
          <a:xfrm>
            <a:off x="838200" y="1099226"/>
            <a:ext cx="10515600" cy="5077737"/>
          </a:xfrm>
        </p:spPr>
        <p:txBody>
          <a:bodyPr>
            <a:normAutofit/>
          </a:bodyPr>
          <a:lstStyle/>
          <a:p>
            <a:r>
              <a:rPr lang="en-US" sz="2800" b="1" u="sng" dirty="0">
                <a:latin typeface="Times New Roman" pitchFamily="18" charset="0"/>
                <a:cs typeface="Times New Roman" pitchFamily="18" charset="0"/>
              </a:rPr>
              <a:t>Algorithm implementation on training dataset:</a:t>
            </a:r>
          </a:p>
          <a:p>
            <a:r>
              <a:rPr lang="en-US" sz="2400" dirty="0">
                <a:latin typeface="Times New Roman" pitchFamily="18" charset="0"/>
                <a:ea typeface="Times New Roman" panose="02020603050405020304" pitchFamily="18" charset="0"/>
                <a:cs typeface="Times New Roman" pitchFamily="18" charset="0"/>
              </a:rPr>
              <a:t>The dataset will be trained with the machine learning algorithms, </a:t>
            </a:r>
            <a:r>
              <a:rPr lang="en-US" sz="2400" dirty="0">
                <a:latin typeface="Times New Roman" pitchFamily="18" charset="0"/>
                <a:cs typeface="Times New Roman" pitchFamily="18" charset="0"/>
              </a:rPr>
              <a:t>Logistic Regression (LR)</a:t>
            </a:r>
          </a:p>
          <a:p>
            <a:pPr marL="114300" indent="0">
              <a:buNone/>
            </a:pPr>
            <a:endParaRPr lang="en-US" sz="2400" dirty="0">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D4355556-02B3-36A0-3BD0-BF2C2F0804CC}"/>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9D1156B6-7679-EFA9-F4AD-F3DE44262A48}"/>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48573CCD-D88A-4C66-3082-BA3E40D69F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7" name="Text Placeholder 6">
            <a:extLst>
              <a:ext uri="{FF2B5EF4-FFF2-40B4-BE49-F238E27FC236}">
                <a16:creationId xmlns:a16="http://schemas.microsoft.com/office/drawing/2014/main" id="{D5AD7053-A979-6826-62F3-FA5994340015}"/>
              </a:ext>
            </a:extLst>
          </p:cNvPr>
          <p:cNvSpPr>
            <a:spLocks noGrp="1"/>
          </p:cNvSpPr>
          <p:nvPr>
            <p:ph type="body" idx="2"/>
          </p:nvPr>
        </p:nvSpPr>
        <p:spPr/>
        <p:txBody>
          <a:bodyPr/>
          <a:lstStyle/>
          <a:p>
            <a:endParaRPr lang="en-IN"/>
          </a:p>
        </p:txBody>
      </p:sp>
      <p:pic>
        <p:nvPicPr>
          <p:cNvPr id="9" name="Picture 8">
            <a:extLst>
              <a:ext uri="{FF2B5EF4-FFF2-40B4-BE49-F238E27FC236}">
                <a16:creationId xmlns:a16="http://schemas.microsoft.com/office/drawing/2014/main" id="{0D23A4BF-D669-E3EE-1C26-7B2CCA379B15}"/>
              </a:ext>
            </a:extLst>
          </p:cNvPr>
          <p:cNvPicPr>
            <a:picLocks noChangeAspect="1"/>
          </p:cNvPicPr>
          <p:nvPr/>
        </p:nvPicPr>
        <p:blipFill>
          <a:blip r:embed="rId2"/>
          <a:stretch>
            <a:fillRect/>
          </a:stretch>
        </p:blipFill>
        <p:spPr>
          <a:xfrm>
            <a:off x="2715637" y="3258766"/>
            <a:ext cx="6905017" cy="660315"/>
          </a:xfrm>
          <a:prstGeom prst="rect">
            <a:avLst/>
          </a:prstGeom>
        </p:spPr>
      </p:pic>
      <p:pic>
        <p:nvPicPr>
          <p:cNvPr id="11" name="Picture 10">
            <a:extLst>
              <a:ext uri="{FF2B5EF4-FFF2-40B4-BE49-F238E27FC236}">
                <a16:creationId xmlns:a16="http://schemas.microsoft.com/office/drawing/2014/main" id="{22295F4A-4043-8AAF-44B4-8DAA86208CAB}"/>
              </a:ext>
            </a:extLst>
          </p:cNvPr>
          <p:cNvPicPr>
            <a:picLocks noChangeAspect="1"/>
          </p:cNvPicPr>
          <p:nvPr/>
        </p:nvPicPr>
        <p:blipFill rotWithShape="1">
          <a:blip r:embed="rId3"/>
          <a:srcRect b="47664"/>
          <a:stretch/>
        </p:blipFill>
        <p:spPr>
          <a:xfrm>
            <a:off x="2715637" y="4371433"/>
            <a:ext cx="3305783" cy="320396"/>
          </a:xfrm>
          <a:prstGeom prst="rect">
            <a:avLst/>
          </a:prstGeom>
        </p:spPr>
      </p:pic>
    </p:spTree>
    <p:extLst>
      <p:ext uri="{BB962C8B-B14F-4D97-AF65-F5344CB8AC3E}">
        <p14:creationId xmlns:p14="http://schemas.microsoft.com/office/powerpoint/2010/main" val="2439374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52CACD-B95F-1024-A5F1-9264C9FE1095}"/>
              </a:ext>
            </a:extLst>
          </p:cNvPr>
          <p:cNvSpPr>
            <a:spLocks noGrp="1"/>
          </p:cNvSpPr>
          <p:nvPr>
            <p:ph type="body" idx="1"/>
          </p:nvPr>
        </p:nvSpPr>
        <p:spPr>
          <a:xfrm>
            <a:off x="838200" y="1138136"/>
            <a:ext cx="10515600" cy="5038827"/>
          </a:xfrm>
        </p:spPr>
        <p:txBody>
          <a:bodyPr/>
          <a:lstStyle/>
          <a:p>
            <a:r>
              <a:rPr lang="en-US" b="1" u="sng" dirty="0">
                <a:latin typeface="Times New Roman" pitchFamily="18" charset="0"/>
                <a:cs typeface="Times New Roman" pitchFamily="18" charset="0"/>
              </a:rPr>
              <a:t>Accuracy score on test dataset:</a:t>
            </a:r>
          </a:p>
          <a:p>
            <a:r>
              <a:rPr lang="en-US" sz="2400" i="0" dirty="0">
                <a:solidFill>
                  <a:schemeClr val="tx1">
                    <a:lumMod val="95000"/>
                    <a:lumOff val="5000"/>
                  </a:schemeClr>
                </a:solidFill>
                <a:effectLst/>
                <a:latin typeface="Times New Roman" panose="02020603050405020304" pitchFamily="18" charset="0"/>
                <a:cs typeface="Times New Roman" panose="02020603050405020304" pitchFamily="18" charset="0"/>
              </a:rPr>
              <a:t>Accuracy score in machine learning is an evaluation metric that measures the number of correct predictions made by a model in relation to the total number of predictions made. </a:t>
            </a:r>
          </a:p>
          <a:p>
            <a:r>
              <a:rPr lang="en-US" sz="2400" i="0" dirty="0">
                <a:solidFill>
                  <a:schemeClr val="tx1">
                    <a:lumMod val="95000"/>
                    <a:lumOff val="5000"/>
                  </a:schemeClr>
                </a:solidFill>
                <a:effectLst/>
                <a:latin typeface="Times New Roman" panose="02020603050405020304" pitchFamily="18" charset="0"/>
                <a:cs typeface="Times New Roman" panose="02020603050405020304" pitchFamily="18" charset="0"/>
              </a:rPr>
              <a:t>We calculate it by dividing the number of correct predictions by the total number of predictions.</a:t>
            </a:r>
          </a:p>
          <a:p>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3E8F8FAB-3577-1924-8650-AF9A19F5599C}"/>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1ACA59A3-3F6B-5680-BFBB-B0B1CDF9F500}"/>
              </a:ext>
            </a:extLst>
          </p:cNvPr>
          <p:cNvSpPr>
            <a:spLocks noGrp="1"/>
          </p:cNvSpPr>
          <p:nvPr>
            <p:ph type="ftr" idx="11"/>
          </p:nvPr>
        </p:nvSpPr>
        <p:spPr>
          <a:xfrm>
            <a:off x="838200" y="6356351"/>
            <a:ext cx="10874424" cy="365125"/>
          </a:xfrm>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A9DB8327-E6E3-31CB-3C6F-0FB9FBAA12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9" name="Picture 8">
            <a:extLst>
              <a:ext uri="{FF2B5EF4-FFF2-40B4-BE49-F238E27FC236}">
                <a16:creationId xmlns:a16="http://schemas.microsoft.com/office/drawing/2014/main" id="{1072D8C5-7406-BF07-B156-02F8F48CB4DB}"/>
              </a:ext>
            </a:extLst>
          </p:cNvPr>
          <p:cNvPicPr>
            <a:picLocks noChangeAspect="1"/>
          </p:cNvPicPr>
          <p:nvPr/>
        </p:nvPicPr>
        <p:blipFill>
          <a:blip r:embed="rId2"/>
          <a:stretch>
            <a:fillRect/>
          </a:stretch>
        </p:blipFill>
        <p:spPr>
          <a:xfrm>
            <a:off x="3500437" y="4142869"/>
            <a:ext cx="5526088" cy="993335"/>
          </a:xfrm>
          <a:prstGeom prst="rect">
            <a:avLst/>
          </a:prstGeom>
        </p:spPr>
      </p:pic>
    </p:spTree>
    <p:extLst>
      <p:ext uri="{BB962C8B-B14F-4D97-AF65-F5344CB8AC3E}">
        <p14:creationId xmlns:p14="http://schemas.microsoft.com/office/powerpoint/2010/main" val="299067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D4188A-C93C-6982-961F-3BC098438F49}"/>
              </a:ext>
            </a:extLst>
          </p:cNvPr>
          <p:cNvSpPr>
            <a:spLocks noGrp="1"/>
          </p:cNvSpPr>
          <p:nvPr>
            <p:ph type="body" idx="1"/>
          </p:nvPr>
        </p:nvSpPr>
        <p:spPr>
          <a:xfrm>
            <a:off x="838200" y="1167319"/>
            <a:ext cx="10515600" cy="5009644"/>
          </a:xfrm>
        </p:spPr>
        <p:txBody>
          <a:bodyPr/>
          <a:lstStyle/>
          <a:p>
            <a:r>
              <a:rPr lang="en-US" sz="2800" b="1" u="sng" dirty="0">
                <a:latin typeface="Times New Roman" pitchFamily="18" charset="0"/>
                <a:cs typeface="Times New Roman" pitchFamily="18" charset="0"/>
              </a:rPr>
              <a:t>Making the predictions with the model</a:t>
            </a:r>
            <a:r>
              <a:rPr lang="en-IN" sz="2800" b="1" u="sng" dirty="0">
                <a:latin typeface="Times New Roman" pitchFamily="18" charset="0"/>
                <a:cs typeface="Times New Roman" pitchFamily="18" charset="0"/>
              </a:rPr>
              <a:t>:</a:t>
            </a:r>
          </a:p>
          <a:p>
            <a:r>
              <a:rPr lang="en-US" sz="2800" dirty="0">
                <a:latin typeface="Times New Roman" pitchFamily="18" charset="0"/>
                <a:cs typeface="Times New Roman" pitchFamily="18" charset="0"/>
              </a:rPr>
              <a:t>Depending on the accuracy of the machine learning algorithms, the algorithm with most accuracy will be used to predict the food to  be consumed or not.</a:t>
            </a:r>
          </a:p>
          <a:p>
            <a:endParaRPr lang="en-US" sz="2800" b="1" dirty="0">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F6DC88C6-81A7-6FF6-3A45-190DDD0E7FED}"/>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3E20C8E6-3AD1-351C-739F-28CED77E5142}"/>
              </a:ext>
            </a:extLst>
          </p:cNvPr>
          <p:cNvSpPr>
            <a:spLocks noGrp="1"/>
          </p:cNvSpPr>
          <p:nvPr>
            <p:ph type="ftr" idx="11"/>
          </p:nvPr>
        </p:nvSpPr>
        <p:spPr>
          <a:xfrm>
            <a:off x="4165600" y="6346623"/>
            <a:ext cx="7547024" cy="365125"/>
          </a:xfrm>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81DE30E5-7BB5-19C8-F5EB-FB1E5DC694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7" name="Text Placeholder 6">
            <a:extLst>
              <a:ext uri="{FF2B5EF4-FFF2-40B4-BE49-F238E27FC236}">
                <a16:creationId xmlns:a16="http://schemas.microsoft.com/office/drawing/2014/main" id="{8FCCBCA9-6D37-DA31-8EEA-A36046E8059C}"/>
              </a:ext>
            </a:extLst>
          </p:cNvPr>
          <p:cNvSpPr>
            <a:spLocks noGrp="1"/>
          </p:cNvSpPr>
          <p:nvPr>
            <p:ph type="body" idx="2"/>
          </p:nvPr>
        </p:nvSpPr>
        <p:spPr/>
        <p:txBody>
          <a:bodyPr/>
          <a:lstStyle/>
          <a:p>
            <a:endParaRPr lang="en-IN"/>
          </a:p>
        </p:txBody>
      </p:sp>
    </p:spTree>
    <p:extLst>
      <p:ext uri="{BB962C8B-B14F-4D97-AF65-F5344CB8AC3E}">
        <p14:creationId xmlns:p14="http://schemas.microsoft.com/office/powerpoint/2010/main" val="261380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727486" y="817171"/>
            <a:ext cx="10515600" cy="8903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dirty="0">
                <a:latin typeface="Times New Roman"/>
                <a:ea typeface="Times New Roman"/>
                <a:cs typeface="Times New Roman"/>
                <a:sym typeface="Times New Roman"/>
              </a:rPr>
              <a:t>                    </a:t>
            </a:r>
            <a:r>
              <a:rPr lang="en-US" sz="3200" dirty="0">
                <a:solidFill>
                  <a:srgbClr val="2F5496"/>
                </a:solidFill>
                <a:latin typeface="Times New Roman"/>
                <a:ea typeface="Times New Roman"/>
                <a:cs typeface="Times New Roman"/>
                <a:sym typeface="Times New Roman"/>
              </a:rPr>
              <a:t>Technology/Algorithm Used</a:t>
            </a:r>
            <a:endParaRPr sz="3200" dirty="0">
              <a:solidFill>
                <a:srgbClr val="2F5496"/>
              </a:solidFill>
              <a:latin typeface="Times New Roman"/>
              <a:ea typeface="Times New Roman"/>
              <a:cs typeface="Times New Roman"/>
              <a:sym typeface="Times New Roman"/>
            </a:endParaRPr>
          </a:p>
        </p:txBody>
      </p:sp>
      <p:sp>
        <p:nvSpPr>
          <p:cNvPr id="237" name="Google Shape;23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C98A5B6-4A80-4873-801E-DB07703CA100}" type="datetime1">
              <a:rPr lang="en-US" smtClean="0"/>
              <a:t>1/20/2023</a:t>
            </a:fld>
            <a:endParaRPr/>
          </a:p>
        </p:txBody>
      </p:sp>
      <p:sp>
        <p:nvSpPr>
          <p:cNvPr id="239" name="Google Shape;239;p29"/>
          <p:cNvSpPr txBox="1">
            <a:spLocks noGrp="1"/>
          </p:cNvSpPr>
          <p:nvPr>
            <p:ph type="ftr" idx="11"/>
          </p:nvPr>
        </p:nvSpPr>
        <p:spPr>
          <a:xfrm>
            <a:off x="2746233" y="6274465"/>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0B4D7D0B-DD04-76E5-8C33-C7A03BF8E1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9" name="Google Shape;216;p27">
            <a:extLst>
              <a:ext uri="{FF2B5EF4-FFF2-40B4-BE49-F238E27FC236}">
                <a16:creationId xmlns:a16="http://schemas.microsoft.com/office/drawing/2014/main" id="{50005CED-7FC0-478C-B2EC-642037496BD3}"/>
              </a:ext>
            </a:extLst>
          </p:cNvPr>
          <p:cNvSpPr txBox="1">
            <a:spLocks noGrp="1"/>
          </p:cNvSpPr>
          <p:nvPr>
            <p:ph type="body" idx="1"/>
          </p:nvPr>
        </p:nvSpPr>
        <p:spPr>
          <a:xfrm>
            <a:off x="622169" y="1395167"/>
            <a:ext cx="10731631" cy="4781796"/>
          </a:xfrm>
          <a:prstGeom prst="rect">
            <a:avLst/>
          </a:prstGeom>
          <a:noFill/>
          <a:ln>
            <a:noFill/>
          </a:ln>
        </p:spPr>
        <p:txBody>
          <a:bodyPr spcFirstLastPara="1" wrap="square" lIns="91425" tIns="45700" rIns="91425" bIns="45700" anchor="t" anchorCtr="0">
            <a:noAutofit/>
          </a:bodyPr>
          <a:lstStyle/>
          <a:p>
            <a:pPr algn="just">
              <a:lnSpc>
                <a:spcPct val="100000"/>
              </a:lnSpc>
              <a:buFont typeface="Arial" panose="020B0604020202020204" pitchFamily="34" charset="0"/>
              <a:buChar char="•"/>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Logistic regression streamlines the mathematics for measuring the impact of multiple</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lgn="just">
              <a:lnSpc>
                <a:spcPct val="100000"/>
              </a:lnSpc>
              <a:buNone/>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variables (e.g., age, gender, ad placement) with a given outcome (e.g., click-through or  </a:t>
            </a:r>
          </a:p>
          <a:p>
            <a:pPr marL="114300" indent="0" algn="just">
              <a:lnSpc>
                <a:spcPct val="100000"/>
              </a:lnSpc>
              <a:buNone/>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ignore.</a:t>
            </a:r>
          </a:p>
          <a:p>
            <a:pPr algn="just">
              <a:lnSpc>
                <a:spcPct val="100000"/>
              </a:lnSpc>
              <a:buFont typeface="Arial" panose="020B0604020202020204" pitchFamily="34" charset="0"/>
              <a:buChar char="•"/>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The resulting models can help tease apart the relative effectiveness of various</a:t>
            </a:r>
            <a:r>
              <a:rPr lang="en-I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StarSymbol"/>
                <a:cs typeface="Times New Roman" panose="02020603050405020304" pitchFamily="18" charset="0"/>
              </a:rPr>
              <a:t>interventions for different categories of people, such as young old or male/female. </a:t>
            </a:r>
          </a:p>
          <a:p>
            <a:pPr algn="just">
              <a:lnSpc>
                <a:spcPct val="100000"/>
              </a:lnSpc>
              <a:buFont typeface="Arial" panose="020B0604020202020204" pitchFamily="34" charset="0"/>
              <a:buChar char="•"/>
            </a:pPr>
            <a:r>
              <a:rPr lang="en-US" sz="2200" dirty="0">
                <a:effectLst/>
                <a:latin typeface="Times New Roman" panose="02020603050405020304" pitchFamily="18" charset="0"/>
                <a:ea typeface="StarSymbol"/>
                <a:cs typeface="Times New Roman" panose="02020603050405020304" pitchFamily="18" charset="0"/>
              </a:rPr>
              <a:t>Logistic models can also transform raw data streams to create features for other types of Al and machine learning techniques.</a:t>
            </a:r>
          </a:p>
          <a:p>
            <a:pPr algn="just">
              <a:lnSpc>
                <a:spcPct val="100000"/>
              </a:lnSpc>
              <a:buFont typeface="Arial" panose="020B0604020202020204" pitchFamily="34" charset="0"/>
              <a:buChar char="•"/>
            </a:pPr>
            <a:r>
              <a:rPr lang="en-US" sz="2200" dirty="0">
                <a:effectLst/>
                <a:latin typeface="Times New Roman" panose="02020603050405020304" pitchFamily="18" charset="0"/>
                <a:ea typeface="StarSymbol"/>
                <a:cs typeface="Times New Roman" panose="02020603050405020304" pitchFamily="18" charset="0"/>
              </a:rPr>
              <a:t> In fact, logistic regression is one of the commonly used algorithms in machine learning for binary classification problems, which are problems with two class values, including predictions such as "this or that," "yes or no”</a:t>
            </a:r>
            <a:endParaRPr sz="2200" b="1" dirty="0">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00000"/>
              </a:lnSpc>
              <a:spcBef>
                <a:spcPts val="1000"/>
              </a:spcBef>
              <a:spcAft>
                <a:spcPts val="0"/>
              </a:spcAft>
              <a:buClr>
                <a:srgbClr val="000000"/>
              </a:buClr>
              <a:buSzPts val="2800"/>
              <a:buNone/>
            </a:pPr>
            <a:r>
              <a:rPr lang="en-US" sz="2000" dirty="0">
                <a:solidFill>
                  <a:srgbClr val="000000"/>
                </a:solidFill>
                <a:latin typeface="Times New Roman"/>
                <a:ea typeface="Times New Roman"/>
                <a:cs typeface="Times New Roman"/>
                <a:sym typeface="Times New Roman"/>
              </a:rPr>
              <a:t>     </a:t>
            </a:r>
            <a:endParaRPr sz="2000" b="1" dirty="0">
              <a:latin typeface="Times New Roman"/>
              <a:ea typeface="Times New Roman"/>
              <a:cs typeface="Times New Roman"/>
              <a:sym typeface="Times New Roman"/>
            </a:endParaRPr>
          </a:p>
          <a:p>
            <a:pPr marL="457200" lvl="1" indent="0" algn="l" rtl="0">
              <a:lnSpc>
                <a:spcPct val="100000"/>
              </a:lnSpc>
              <a:spcBef>
                <a:spcPts val="500"/>
              </a:spcBef>
              <a:spcAft>
                <a:spcPts val="0"/>
              </a:spcAft>
              <a:buClr>
                <a:schemeClr val="dk1"/>
              </a:buClr>
              <a:buSzPts val="2600"/>
              <a:buNone/>
            </a:pPr>
            <a:endParaRPr sz="2000" dirty="0">
              <a:latin typeface="Times New Roman"/>
              <a:ea typeface="Times New Roman"/>
              <a:cs typeface="Times New Roman"/>
              <a:sym typeface="Times New Roman"/>
            </a:endParaRPr>
          </a:p>
          <a:p>
            <a:pPr marL="0" lvl="0" indent="0" algn="l" rtl="0">
              <a:lnSpc>
                <a:spcPct val="100000"/>
              </a:lnSpc>
              <a:spcBef>
                <a:spcPts val="1000"/>
              </a:spcBef>
              <a:spcAft>
                <a:spcPts val="0"/>
              </a:spcAft>
              <a:buClr>
                <a:schemeClr val="dk1"/>
              </a:buClr>
              <a:buSzPts val="2800"/>
              <a:buNone/>
            </a:pPr>
            <a:r>
              <a:rPr lang="en-US" sz="2000" dirty="0">
                <a:latin typeface="Times New Roman"/>
                <a:ea typeface="Times New Roman"/>
                <a:cs typeface="Times New Roman"/>
                <a:sym typeface="Times New Roman"/>
              </a:rPr>
              <a:t> </a:t>
            </a:r>
            <a:endParaRPr sz="2000" dirty="0">
              <a:latin typeface="Times New Roman"/>
              <a:ea typeface="Times New Roman"/>
              <a:cs typeface="Times New Roman"/>
              <a:sym typeface="Times New Roman"/>
            </a:endParaRPr>
          </a:p>
          <a:p>
            <a:pPr marL="0" lvl="0" indent="0" algn="l" rtl="0">
              <a:lnSpc>
                <a:spcPct val="100000"/>
              </a:lnSpc>
              <a:spcBef>
                <a:spcPts val="1000"/>
              </a:spcBef>
              <a:spcAft>
                <a:spcPts val="0"/>
              </a:spcAft>
              <a:buClr>
                <a:schemeClr val="dk1"/>
              </a:buClr>
              <a:buSzPts val="2800"/>
              <a:buNone/>
            </a:pPr>
            <a:endParaRPr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49447EA-DE11-4CBC-98D3-9B2738C474A6}"/>
              </a:ext>
            </a:extLst>
          </p:cNvPr>
          <p:cNvSpPr>
            <a:spLocks noGrp="1"/>
          </p:cNvSpPr>
          <p:nvPr>
            <p:ph type="dt" idx="10"/>
          </p:nvPr>
        </p:nvSpPr>
        <p:spPr/>
        <p:txBody>
          <a:bodyPr/>
          <a:lstStyle/>
          <a:p>
            <a:fld id="{CC5ACAD9-3F99-4991-A820-3A4B5C015983}" type="datetime1">
              <a:rPr lang="en-US" smtClean="0"/>
              <a:t>1/20/2023</a:t>
            </a:fld>
            <a:endParaRPr lang="en-US"/>
          </a:p>
        </p:txBody>
      </p:sp>
      <p:sp>
        <p:nvSpPr>
          <p:cNvPr id="5" name="Footer Placeholder 4">
            <a:extLst>
              <a:ext uri="{FF2B5EF4-FFF2-40B4-BE49-F238E27FC236}">
                <a16:creationId xmlns:a16="http://schemas.microsoft.com/office/drawing/2014/main" id="{F4C5D249-1C7B-7166-3F73-52FEDFC01B7A}"/>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48AD4F6C-A099-E3D0-9029-14B15C4C5B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7" name="Text Placeholder 6">
            <a:extLst>
              <a:ext uri="{FF2B5EF4-FFF2-40B4-BE49-F238E27FC236}">
                <a16:creationId xmlns:a16="http://schemas.microsoft.com/office/drawing/2014/main" id="{1C0B6A75-F923-9203-7B78-43468F580982}"/>
              </a:ext>
            </a:extLst>
          </p:cNvPr>
          <p:cNvSpPr>
            <a:spLocks noGrp="1"/>
          </p:cNvSpPr>
          <p:nvPr>
            <p:ph type="body" idx="2"/>
          </p:nvPr>
        </p:nvSpPr>
        <p:spPr/>
        <p:txBody>
          <a:bodyPr/>
          <a:lstStyle/>
          <a:p>
            <a:endParaRPr lang="en-IN"/>
          </a:p>
        </p:txBody>
      </p:sp>
      <p:pic>
        <p:nvPicPr>
          <p:cNvPr id="8" name="Picture 7">
            <a:extLst>
              <a:ext uri="{FF2B5EF4-FFF2-40B4-BE49-F238E27FC236}">
                <a16:creationId xmlns:a16="http://schemas.microsoft.com/office/drawing/2014/main" id="{C39A6C4B-FF92-9339-F8EF-D2ED15F4E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098" y="1446262"/>
            <a:ext cx="8660858" cy="4119514"/>
          </a:xfrm>
          <a:prstGeom prst="rect">
            <a:avLst/>
          </a:prstGeom>
        </p:spPr>
      </p:pic>
    </p:spTree>
    <p:extLst>
      <p:ext uri="{BB962C8B-B14F-4D97-AF65-F5344CB8AC3E}">
        <p14:creationId xmlns:p14="http://schemas.microsoft.com/office/powerpoint/2010/main" val="3233384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C12555-656B-6363-4F39-8F54A99DF2C1}"/>
              </a:ext>
            </a:extLst>
          </p:cNvPr>
          <p:cNvSpPr>
            <a:spLocks noGrp="1"/>
          </p:cNvSpPr>
          <p:nvPr>
            <p:ph type="body" idx="1"/>
          </p:nvPr>
        </p:nvSpPr>
        <p:spPr>
          <a:xfrm>
            <a:off x="-87549" y="476656"/>
            <a:ext cx="11441349" cy="5700308"/>
          </a:xfrm>
        </p:spPr>
        <p:txBody>
          <a:bodyPr/>
          <a:lstStyle/>
          <a:p>
            <a:pPr marL="114300" indent="0" algn="ctr">
              <a:buNone/>
            </a:pPr>
            <a:r>
              <a:rPr lang="en-IN" dirty="0">
                <a:latin typeface="Times New Roman" panose="02020603050405020304" pitchFamily="18" charset="0"/>
                <a:cs typeface="Times New Roman" panose="02020603050405020304" pitchFamily="18" charset="0"/>
              </a:rPr>
              <a:t>         </a:t>
            </a:r>
            <a:r>
              <a:rPr lang="en-IN" sz="3600" dirty="0">
                <a:latin typeface="Times New Roman" panose="02020603050405020304" pitchFamily="18" charset="0"/>
                <a:cs typeface="Times New Roman" panose="02020603050405020304" pitchFamily="18" charset="0"/>
              </a:rPr>
              <a:t>Login Page:</a:t>
            </a:r>
          </a:p>
          <a:p>
            <a:pPr marL="114300" indent="0">
              <a:buNone/>
            </a:pP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820CDF2-C947-639D-4211-EE6C090BA9A8}"/>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5FDBED9E-C74F-CFDB-8243-6D61F7FE634B}"/>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2ACB9A6C-A6DB-CC48-E6C6-062012C76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9" name="Picture 8">
            <a:extLst>
              <a:ext uri="{FF2B5EF4-FFF2-40B4-BE49-F238E27FC236}">
                <a16:creationId xmlns:a16="http://schemas.microsoft.com/office/drawing/2014/main" id="{D6A594C3-2870-C6F8-C53D-B3AF1F166984}"/>
              </a:ext>
            </a:extLst>
          </p:cNvPr>
          <p:cNvPicPr>
            <a:picLocks noChangeAspect="1"/>
          </p:cNvPicPr>
          <p:nvPr/>
        </p:nvPicPr>
        <p:blipFill rotWithShape="1">
          <a:blip r:embed="rId2"/>
          <a:srcRect b="6088"/>
          <a:stretch/>
        </p:blipFill>
        <p:spPr>
          <a:xfrm>
            <a:off x="643646" y="1129624"/>
            <a:ext cx="10710154" cy="5251720"/>
          </a:xfrm>
          <a:prstGeom prst="rect">
            <a:avLst/>
          </a:prstGeom>
        </p:spPr>
      </p:pic>
    </p:spTree>
    <p:extLst>
      <p:ext uri="{BB962C8B-B14F-4D97-AF65-F5344CB8AC3E}">
        <p14:creationId xmlns:p14="http://schemas.microsoft.com/office/powerpoint/2010/main" val="1947874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D01E-69BE-5638-BFDF-A1EDDBFD09EE}"/>
              </a:ext>
            </a:extLst>
          </p:cNvPr>
          <p:cNvSpPr>
            <a:spLocks noGrp="1"/>
          </p:cNvSpPr>
          <p:nvPr>
            <p:ph type="title"/>
          </p:nvPr>
        </p:nvSpPr>
        <p:spPr>
          <a:xfrm>
            <a:off x="0" y="365125"/>
            <a:ext cx="11353799" cy="899471"/>
          </a:xfrm>
        </p:spPr>
        <p:txBody>
          <a:bodyPr/>
          <a:lstStyle/>
          <a:p>
            <a:pPr algn="ctr"/>
            <a:r>
              <a:rPr lang="en-IN" dirty="0">
                <a:latin typeface="Times New Roman" panose="02020603050405020304" pitchFamily="18" charset="0"/>
                <a:cs typeface="Times New Roman" panose="02020603050405020304" pitchFamily="18" charset="0"/>
              </a:rPr>
              <a:t>Register page:</a:t>
            </a:r>
          </a:p>
        </p:txBody>
      </p:sp>
      <p:sp>
        <p:nvSpPr>
          <p:cNvPr id="3" name="Text Placeholder 2">
            <a:extLst>
              <a:ext uri="{FF2B5EF4-FFF2-40B4-BE49-F238E27FC236}">
                <a16:creationId xmlns:a16="http://schemas.microsoft.com/office/drawing/2014/main" id="{8B113EDB-94FE-69FC-C3C6-463526765A13}"/>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E51D1485-0B66-5E13-099B-9C12F2D3A4B6}"/>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E09A15F3-F2A6-4FC4-8BFC-E6E4BADF6D76}"/>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D737739A-95D0-EC76-19BB-CF7EAB88DC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7" name="Text Placeholder 6">
            <a:extLst>
              <a:ext uri="{FF2B5EF4-FFF2-40B4-BE49-F238E27FC236}">
                <a16:creationId xmlns:a16="http://schemas.microsoft.com/office/drawing/2014/main" id="{0FCA39DD-950C-1009-6A15-CF01C1F339D9}"/>
              </a:ext>
            </a:extLst>
          </p:cNvPr>
          <p:cNvSpPr>
            <a:spLocks noGrp="1"/>
          </p:cNvSpPr>
          <p:nvPr>
            <p:ph type="body" idx="2"/>
          </p:nvPr>
        </p:nvSpPr>
        <p:spPr/>
        <p:txBody>
          <a:bodyPr/>
          <a:lstStyle/>
          <a:p>
            <a:endParaRPr lang="en-IN"/>
          </a:p>
        </p:txBody>
      </p:sp>
      <p:pic>
        <p:nvPicPr>
          <p:cNvPr id="9" name="Picture 8">
            <a:extLst>
              <a:ext uri="{FF2B5EF4-FFF2-40B4-BE49-F238E27FC236}">
                <a16:creationId xmlns:a16="http://schemas.microsoft.com/office/drawing/2014/main" id="{2464DEFB-AF7F-42D4-B380-04D18D5C63C8}"/>
              </a:ext>
            </a:extLst>
          </p:cNvPr>
          <p:cNvPicPr>
            <a:picLocks noChangeAspect="1"/>
          </p:cNvPicPr>
          <p:nvPr/>
        </p:nvPicPr>
        <p:blipFill rotWithShape="1">
          <a:blip r:embed="rId2"/>
          <a:srcRect b="6542"/>
          <a:stretch/>
        </p:blipFill>
        <p:spPr>
          <a:xfrm>
            <a:off x="671209" y="1140230"/>
            <a:ext cx="10682590" cy="5216119"/>
          </a:xfrm>
          <a:prstGeom prst="rect">
            <a:avLst/>
          </a:prstGeom>
        </p:spPr>
      </p:pic>
    </p:spTree>
    <p:extLst>
      <p:ext uri="{BB962C8B-B14F-4D97-AF65-F5344CB8AC3E}">
        <p14:creationId xmlns:p14="http://schemas.microsoft.com/office/powerpoint/2010/main" val="989380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376F-AE59-97F0-318E-246B3B5FFD9B}"/>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Index Page:</a:t>
            </a:r>
          </a:p>
        </p:txBody>
      </p:sp>
      <p:sp>
        <p:nvSpPr>
          <p:cNvPr id="3" name="Text Placeholder 2">
            <a:extLst>
              <a:ext uri="{FF2B5EF4-FFF2-40B4-BE49-F238E27FC236}">
                <a16:creationId xmlns:a16="http://schemas.microsoft.com/office/drawing/2014/main" id="{27EDE82F-4D41-6B73-3DE9-1B7FDEF82964}"/>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63128FB7-D3A6-1DF4-7318-3921A9D3C131}"/>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85FE2D4E-4FD8-23A1-9216-CA38C176E10F}"/>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F1E670C3-6C42-1C95-1BFF-22D9059E85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7" name="Text Placeholder 6">
            <a:extLst>
              <a:ext uri="{FF2B5EF4-FFF2-40B4-BE49-F238E27FC236}">
                <a16:creationId xmlns:a16="http://schemas.microsoft.com/office/drawing/2014/main" id="{DAE059DC-FC75-5162-DB0E-57DF8DF68B23}"/>
              </a:ext>
            </a:extLst>
          </p:cNvPr>
          <p:cNvSpPr>
            <a:spLocks noGrp="1"/>
          </p:cNvSpPr>
          <p:nvPr>
            <p:ph type="body" idx="2"/>
          </p:nvPr>
        </p:nvSpPr>
        <p:spPr/>
        <p:txBody>
          <a:bodyPr/>
          <a:lstStyle/>
          <a:p>
            <a:endParaRPr lang="en-IN"/>
          </a:p>
        </p:txBody>
      </p:sp>
      <p:pic>
        <p:nvPicPr>
          <p:cNvPr id="11" name="Picture 10">
            <a:extLst>
              <a:ext uri="{FF2B5EF4-FFF2-40B4-BE49-F238E27FC236}">
                <a16:creationId xmlns:a16="http://schemas.microsoft.com/office/drawing/2014/main" id="{D3EAF09F-42A0-A7FE-AAC9-B9D5F0C74437}"/>
              </a:ext>
            </a:extLst>
          </p:cNvPr>
          <p:cNvPicPr>
            <a:picLocks noChangeAspect="1"/>
          </p:cNvPicPr>
          <p:nvPr/>
        </p:nvPicPr>
        <p:blipFill rotWithShape="1">
          <a:blip r:embed="rId2"/>
          <a:srcRect b="7315"/>
          <a:stretch/>
        </p:blipFill>
        <p:spPr>
          <a:xfrm>
            <a:off x="671209" y="1461841"/>
            <a:ext cx="10390762" cy="5015159"/>
          </a:xfrm>
          <a:prstGeom prst="rect">
            <a:avLst/>
          </a:prstGeom>
        </p:spPr>
      </p:pic>
    </p:spTree>
    <p:extLst>
      <p:ext uri="{BB962C8B-B14F-4D97-AF65-F5344CB8AC3E}">
        <p14:creationId xmlns:p14="http://schemas.microsoft.com/office/powerpoint/2010/main" val="2799686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7E5B-DA50-9998-94A8-B6A300F46D63}"/>
              </a:ext>
            </a:extLst>
          </p:cNvPr>
          <p:cNvSpPr>
            <a:spLocks noGrp="1"/>
          </p:cNvSpPr>
          <p:nvPr>
            <p:ph type="title"/>
          </p:nvPr>
        </p:nvSpPr>
        <p:spPr>
          <a:xfrm>
            <a:off x="-1147864" y="365126"/>
            <a:ext cx="12501664" cy="669926"/>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Contact Us page:</a:t>
            </a:r>
          </a:p>
        </p:txBody>
      </p:sp>
      <p:sp>
        <p:nvSpPr>
          <p:cNvPr id="4" name="Date Placeholder 3">
            <a:extLst>
              <a:ext uri="{FF2B5EF4-FFF2-40B4-BE49-F238E27FC236}">
                <a16:creationId xmlns:a16="http://schemas.microsoft.com/office/drawing/2014/main" id="{31EC1A07-40B2-6AAE-F532-B20FFD4B67C1}"/>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F13901D2-6ACB-7D65-27A2-7E1CDD8DC1E9}"/>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CCF2157C-FFCE-42C2-D4A8-62BF9C34F5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7" name="Text Placeholder 6">
            <a:extLst>
              <a:ext uri="{FF2B5EF4-FFF2-40B4-BE49-F238E27FC236}">
                <a16:creationId xmlns:a16="http://schemas.microsoft.com/office/drawing/2014/main" id="{10371478-A1AA-04E2-82FA-340064D3647B}"/>
              </a:ext>
            </a:extLst>
          </p:cNvPr>
          <p:cNvSpPr>
            <a:spLocks noGrp="1"/>
          </p:cNvSpPr>
          <p:nvPr>
            <p:ph type="body" idx="2"/>
          </p:nvPr>
        </p:nvSpPr>
        <p:spPr/>
        <p:txBody>
          <a:bodyPr/>
          <a:lstStyle/>
          <a:p>
            <a:endParaRPr lang="en-IN"/>
          </a:p>
        </p:txBody>
      </p:sp>
      <p:pic>
        <p:nvPicPr>
          <p:cNvPr id="9" name="Picture 8">
            <a:extLst>
              <a:ext uri="{FF2B5EF4-FFF2-40B4-BE49-F238E27FC236}">
                <a16:creationId xmlns:a16="http://schemas.microsoft.com/office/drawing/2014/main" id="{C70D3F9F-0F86-66C7-84D7-77712A66EE6F}"/>
              </a:ext>
            </a:extLst>
          </p:cNvPr>
          <p:cNvPicPr>
            <a:picLocks noChangeAspect="1"/>
          </p:cNvPicPr>
          <p:nvPr/>
        </p:nvPicPr>
        <p:blipFill rotWithShape="1">
          <a:blip r:embed="rId2"/>
          <a:srcRect b="5324"/>
          <a:stretch/>
        </p:blipFill>
        <p:spPr>
          <a:xfrm>
            <a:off x="661481" y="1035052"/>
            <a:ext cx="10963072" cy="5457822"/>
          </a:xfrm>
          <a:prstGeom prst="rect">
            <a:avLst/>
          </a:prstGeom>
        </p:spPr>
      </p:pic>
    </p:spTree>
    <p:extLst>
      <p:ext uri="{BB962C8B-B14F-4D97-AF65-F5344CB8AC3E}">
        <p14:creationId xmlns:p14="http://schemas.microsoft.com/office/powerpoint/2010/main" val="894957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2611-3ED7-00DC-94B6-99FC0941C8CB}"/>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Predicting Page:</a:t>
            </a:r>
          </a:p>
        </p:txBody>
      </p:sp>
      <p:sp>
        <p:nvSpPr>
          <p:cNvPr id="3" name="Text Placeholder 2">
            <a:extLst>
              <a:ext uri="{FF2B5EF4-FFF2-40B4-BE49-F238E27FC236}">
                <a16:creationId xmlns:a16="http://schemas.microsoft.com/office/drawing/2014/main" id="{899D283B-9623-708D-F0F1-3321C97CB892}"/>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7745ED90-C48E-A95B-6AD6-5189193799A7}"/>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D13F49E8-0533-40DC-BBA1-53C2CEB05DBE}"/>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4689B9DE-AC97-BC8C-360C-E406087D37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7" name="Text Placeholder 6">
            <a:extLst>
              <a:ext uri="{FF2B5EF4-FFF2-40B4-BE49-F238E27FC236}">
                <a16:creationId xmlns:a16="http://schemas.microsoft.com/office/drawing/2014/main" id="{7085DDE5-E8ED-DE57-E8CA-6C042B23B27D}"/>
              </a:ext>
            </a:extLst>
          </p:cNvPr>
          <p:cNvSpPr>
            <a:spLocks noGrp="1"/>
          </p:cNvSpPr>
          <p:nvPr>
            <p:ph type="body" idx="2"/>
          </p:nvPr>
        </p:nvSpPr>
        <p:spPr/>
        <p:txBody>
          <a:bodyPr/>
          <a:lstStyle/>
          <a:p>
            <a:endParaRPr lang="en-IN"/>
          </a:p>
        </p:txBody>
      </p:sp>
      <p:pic>
        <p:nvPicPr>
          <p:cNvPr id="9" name="Picture 8">
            <a:extLst>
              <a:ext uri="{FF2B5EF4-FFF2-40B4-BE49-F238E27FC236}">
                <a16:creationId xmlns:a16="http://schemas.microsoft.com/office/drawing/2014/main" id="{1EAC16A8-EC5F-FF9B-B7EB-BA5FF1A38AF8}"/>
              </a:ext>
            </a:extLst>
          </p:cNvPr>
          <p:cNvPicPr>
            <a:picLocks noChangeAspect="1"/>
          </p:cNvPicPr>
          <p:nvPr/>
        </p:nvPicPr>
        <p:blipFill rotWithShape="1">
          <a:blip r:embed="rId2"/>
          <a:srcRect b="5324"/>
          <a:stretch/>
        </p:blipFill>
        <p:spPr>
          <a:xfrm>
            <a:off x="1" y="1410511"/>
            <a:ext cx="6167335" cy="5082364"/>
          </a:xfrm>
          <a:prstGeom prst="rect">
            <a:avLst/>
          </a:prstGeom>
        </p:spPr>
      </p:pic>
      <p:pic>
        <p:nvPicPr>
          <p:cNvPr id="11" name="Picture 10">
            <a:extLst>
              <a:ext uri="{FF2B5EF4-FFF2-40B4-BE49-F238E27FC236}">
                <a16:creationId xmlns:a16="http://schemas.microsoft.com/office/drawing/2014/main" id="{35E24058-6B80-8D95-A587-9D045B178B53}"/>
              </a:ext>
            </a:extLst>
          </p:cNvPr>
          <p:cNvPicPr>
            <a:picLocks noChangeAspect="1"/>
          </p:cNvPicPr>
          <p:nvPr/>
        </p:nvPicPr>
        <p:blipFill rotWithShape="1">
          <a:blip r:embed="rId3"/>
          <a:srcRect b="7315"/>
          <a:stretch/>
        </p:blipFill>
        <p:spPr>
          <a:xfrm>
            <a:off x="6261894" y="1410511"/>
            <a:ext cx="5930106" cy="5187138"/>
          </a:xfrm>
          <a:prstGeom prst="rect">
            <a:avLst/>
          </a:prstGeom>
        </p:spPr>
      </p:pic>
    </p:spTree>
    <p:extLst>
      <p:ext uri="{BB962C8B-B14F-4D97-AF65-F5344CB8AC3E}">
        <p14:creationId xmlns:p14="http://schemas.microsoft.com/office/powerpoint/2010/main" val="2565868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1981200" y="62068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030A0"/>
              </a:buClr>
              <a:buSzPts val="2400"/>
              <a:buFont typeface="Times New Roman"/>
              <a:buNone/>
            </a:pPr>
            <a:r>
              <a:rPr lang="en-US" sz="2400" b="1">
                <a:solidFill>
                  <a:srgbClr val="7030A0"/>
                </a:solidFill>
                <a:latin typeface="Times New Roman"/>
                <a:ea typeface="Times New Roman"/>
                <a:cs typeface="Times New Roman"/>
                <a:sym typeface="Times New Roman"/>
              </a:rPr>
              <a:t>                                  INTRODUCTION</a:t>
            </a:r>
            <a:endParaRPr/>
          </a:p>
        </p:txBody>
      </p:sp>
      <p:sp>
        <p:nvSpPr>
          <p:cNvPr id="153" name="Google Shape;153;p20"/>
          <p:cNvSpPr txBox="1">
            <a:spLocks noGrp="1"/>
          </p:cNvSpPr>
          <p:nvPr>
            <p:ph type="body" idx="1"/>
          </p:nvPr>
        </p:nvSpPr>
        <p:spPr>
          <a:xfrm>
            <a:off x="204281" y="797668"/>
            <a:ext cx="11848289" cy="5379295"/>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000"/>
              <a:buNone/>
            </a:pPr>
            <a:endParaRPr sz="1800" dirty="0">
              <a:solidFill>
                <a:srgbClr val="292929"/>
              </a:solidFill>
              <a:latin typeface="Times New Roman"/>
              <a:ea typeface="Times New Roman"/>
              <a:cs typeface="Times New Roman"/>
              <a:sym typeface="Times New Roman"/>
            </a:endParaRPr>
          </a:p>
          <a:p>
            <a:pPr algn="just">
              <a:lnSpc>
                <a:spcPct val="200000"/>
              </a:lnSpc>
            </a:pPr>
            <a:r>
              <a:rPr lang="en-US" sz="1800" b="0" i="0" dirty="0">
                <a:solidFill>
                  <a:srgbClr val="1C1D1E"/>
                </a:solidFill>
                <a:effectLst/>
                <a:latin typeface="Times New Roman" panose="02020603050405020304" pitchFamily="18" charset="0"/>
                <a:cs typeface="Times New Roman" panose="02020603050405020304" pitchFamily="18" charset="0"/>
              </a:rPr>
              <a:t>Machine learning (ML) is a relatively new method that has been proven to be capable of combining various types of data, including structured data and unstructured data in this case relating to the presence of food safety hazards to make predictions about food safety. </a:t>
            </a:r>
          </a:p>
          <a:p>
            <a:pPr algn="just">
              <a:lnSpc>
                <a:spcPct val="200000"/>
              </a:lnSpc>
            </a:pPr>
            <a:r>
              <a:rPr lang="en-US" sz="1800" b="0" i="0" dirty="0">
                <a:solidFill>
                  <a:srgbClr val="1C1D1E"/>
                </a:solidFill>
                <a:effectLst/>
                <a:latin typeface="Times New Roman" panose="02020603050405020304" pitchFamily="18" charset="0"/>
                <a:cs typeface="Times New Roman" panose="02020603050405020304" pitchFamily="18" charset="0"/>
              </a:rPr>
              <a:t>With ML, computers are programmed to “learn” from input data available to them. Learning is the process (based on a learning algorithm) of converting the input of experience (e.g., historical data) into the output of expertise (e.g., classification and prediction) .</a:t>
            </a:r>
          </a:p>
          <a:p>
            <a:pPr algn="just">
              <a:lnSpc>
                <a:spcPct val="200000"/>
              </a:lnSpc>
            </a:pPr>
            <a:r>
              <a:rPr lang="en-US" sz="1800" b="0" i="0" dirty="0">
                <a:solidFill>
                  <a:srgbClr val="1C1D1E"/>
                </a:solidFill>
                <a:effectLst/>
                <a:latin typeface="Times New Roman" panose="02020603050405020304" pitchFamily="18" charset="0"/>
                <a:cs typeface="Times New Roman" panose="02020603050405020304" pitchFamily="18" charset="0"/>
              </a:rPr>
              <a:t> demonstrating ML modeling is a promising tool for addressing the task of food safety monitoring and prediction.</a:t>
            </a:r>
            <a:endParaRPr lang="en-US" sz="1800" dirty="0">
              <a:solidFill>
                <a:srgbClr val="1C1D1E"/>
              </a:solidFill>
              <a:latin typeface="Times New Roman" panose="02020603050405020304" pitchFamily="18" charset="0"/>
              <a:cs typeface="Times New Roman" panose="02020603050405020304" pitchFamily="18" charset="0"/>
            </a:endParaRPr>
          </a:p>
          <a:p>
            <a:pPr algn="just">
              <a:lnSpc>
                <a:spcPct val="200000"/>
              </a:lnSpc>
            </a:pPr>
            <a:r>
              <a:rPr lang="en-US" sz="1800" b="0" i="0" dirty="0">
                <a:solidFill>
                  <a:srgbClr val="1C1D1E"/>
                </a:solidFill>
                <a:effectLst/>
                <a:latin typeface="Times New Roman" panose="02020603050405020304" pitchFamily="18" charset="0"/>
                <a:cs typeface="Times New Roman" panose="02020603050405020304" pitchFamily="18" charset="0"/>
              </a:rPr>
              <a:t>To facilitate the application of ML within the context of food safety monitoring and prediction, and to provide insight for future studies.</a:t>
            </a:r>
            <a:endParaRPr lang="en-US" sz="1800" kern="150" dirty="0">
              <a:solidFill>
                <a:srgbClr val="292929"/>
              </a:solidFill>
              <a:latin typeface="Times New Roman" panose="02020603050405020304" pitchFamily="18" charset="0"/>
              <a:ea typeface="NSimSun" panose="02010609030101010101" pitchFamily="49" charset="-122"/>
              <a:cs typeface="Times New Roman" panose="02020603050405020304" pitchFamily="18" charset="0"/>
            </a:endParaRPr>
          </a:p>
          <a:p>
            <a:pPr marL="0" lvl="0" indent="0" algn="just" rtl="0">
              <a:lnSpc>
                <a:spcPct val="90000"/>
              </a:lnSpc>
              <a:spcBef>
                <a:spcPts val="1000"/>
              </a:spcBef>
              <a:spcAft>
                <a:spcPts val="0"/>
              </a:spcAft>
              <a:buClr>
                <a:schemeClr val="dk1"/>
              </a:buClr>
              <a:buSzPts val="2000"/>
              <a:buNone/>
            </a:pPr>
            <a:endParaRPr sz="1800" dirty="0">
              <a:latin typeface="Times New Roman"/>
              <a:ea typeface="Times New Roman"/>
              <a:cs typeface="Times New Roman"/>
              <a:sym typeface="Times New Roman"/>
            </a:endParaRPr>
          </a:p>
        </p:txBody>
      </p:sp>
      <p:sp>
        <p:nvSpPr>
          <p:cNvPr id="154" name="Google Shape;15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8A7C44-F1DC-4180-9D47-DA0255EAB4FD}" type="datetime1">
              <a:rPr lang="en-US" smtClean="0"/>
              <a:t>1/20/2023</a:t>
            </a:fld>
            <a:endParaRPr/>
          </a:p>
        </p:txBody>
      </p:sp>
      <p:sp>
        <p:nvSpPr>
          <p:cNvPr id="156" name="Google Shape;156;p20"/>
          <p:cNvSpPr txBox="1">
            <a:spLocks noGrp="1"/>
          </p:cNvSpPr>
          <p:nvPr>
            <p:ph type="ftr" idx="11"/>
          </p:nvPr>
        </p:nvSpPr>
        <p:spPr>
          <a:xfrm>
            <a:off x="2773528" y="6274465"/>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44EFAEB0-5E91-EC82-81F3-BB2DE539A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DFD4-4BC1-B072-C860-5CC603E5C5DD}"/>
              </a:ext>
            </a:extLst>
          </p:cNvPr>
          <p:cNvSpPr>
            <a:spLocks noGrp="1"/>
          </p:cNvSpPr>
          <p:nvPr>
            <p:ph type="title"/>
          </p:nvPr>
        </p:nvSpPr>
        <p:spPr>
          <a:xfrm>
            <a:off x="0" y="365125"/>
            <a:ext cx="10322668" cy="669926"/>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Precautions page:</a:t>
            </a:r>
          </a:p>
        </p:txBody>
      </p:sp>
      <p:sp>
        <p:nvSpPr>
          <p:cNvPr id="4" name="Date Placeholder 3">
            <a:extLst>
              <a:ext uri="{FF2B5EF4-FFF2-40B4-BE49-F238E27FC236}">
                <a16:creationId xmlns:a16="http://schemas.microsoft.com/office/drawing/2014/main" id="{5351D36E-CDDE-7162-1EEB-8FFAE3A74A1D}"/>
              </a:ext>
            </a:extLst>
          </p:cNvPr>
          <p:cNvSpPr>
            <a:spLocks noGrp="1"/>
          </p:cNvSpPr>
          <p:nvPr>
            <p:ph type="dt" idx="10"/>
          </p:nvPr>
        </p:nvSpPr>
        <p:spPr/>
        <p:txBody>
          <a:bodyPr/>
          <a:lstStyle/>
          <a:p>
            <a:fld id="{233E63C5-AC28-4355-8422-C83AA78B7C12}" type="datetime1">
              <a:rPr lang="en-US" smtClean="0"/>
              <a:t>1/20/2023</a:t>
            </a:fld>
            <a:endParaRPr lang="en-US"/>
          </a:p>
        </p:txBody>
      </p:sp>
      <p:sp>
        <p:nvSpPr>
          <p:cNvPr id="5" name="Footer Placeholder 4">
            <a:extLst>
              <a:ext uri="{FF2B5EF4-FFF2-40B4-BE49-F238E27FC236}">
                <a16:creationId xmlns:a16="http://schemas.microsoft.com/office/drawing/2014/main" id="{B1057F14-C266-12B6-8475-13FF9F327F26}"/>
              </a:ext>
            </a:extLst>
          </p:cNvPr>
          <p:cNvSpPr>
            <a:spLocks noGrp="1"/>
          </p:cNvSpPr>
          <p:nvPr>
            <p:ph type="ftr" idx="11"/>
          </p:nvPr>
        </p:nvSpPr>
        <p:spPr/>
        <p:txBody>
          <a:bodyPr/>
          <a:lstStyle/>
          <a:p>
            <a:r>
              <a:rPr lang="en-US"/>
              <a:t>BATCH A10          FOOD SAFETY PREDICTION USING ML</a:t>
            </a:r>
          </a:p>
        </p:txBody>
      </p:sp>
      <p:sp>
        <p:nvSpPr>
          <p:cNvPr id="6" name="Slide Number Placeholder 5">
            <a:extLst>
              <a:ext uri="{FF2B5EF4-FFF2-40B4-BE49-F238E27FC236}">
                <a16:creationId xmlns:a16="http://schemas.microsoft.com/office/drawing/2014/main" id="{19B3CE76-2625-C9EE-8E06-E1A5FE4ED6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7" name="Text Placeholder 6">
            <a:extLst>
              <a:ext uri="{FF2B5EF4-FFF2-40B4-BE49-F238E27FC236}">
                <a16:creationId xmlns:a16="http://schemas.microsoft.com/office/drawing/2014/main" id="{6B843E54-621E-F834-9245-8C83CAA7C724}"/>
              </a:ext>
            </a:extLst>
          </p:cNvPr>
          <p:cNvSpPr>
            <a:spLocks noGrp="1"/>
          </p:cNvSpPr>
          <p:nvPr>
            <p:ph type="body" idx="2"/>
          </p:nvPr>
        </p:nvSpPr>
        <p:spPr/>
        <p:txBody>
          <a:bodyPr/>
          <a:lstStyle/>
          <a:p>
            <a:endParaRPr lang="en-IN"/>
          </a:p>
        </p:txBody>
      </p:sp>
      <p:pic>
        <p:nvPicPr>
          <p:cNvPr id="9" name="Picture 8">
            <a:extLst>
              <a:ext uri="{FF2B5EF4-FFF2-40B4-BE49-F238E27FC236}">
                <a16:creationId xmlns:a16="http://schemas.microsoft.com/office/drawing/2014/main" id="{53BC66BB-4B0A-2E24-88E1-523F8B7AA303}"/>
              </a:ext>
            </a:extLst>
          </p:cNvPr>
          <p:cNvPicPr>
            <a:picLocks noChangeAspect="1"/>
          </p:cNvPicPr>
          <p:nvPr/>
        </p:nvPicPr>
        <p:blipFill rotWithShape="1">
          <a:blip r:embed="rId2"/>
          <a:srcRect b="7315"/>
          <a:stretch/>
        </p:blipFill>
        <p:spPr>
          <a:xfrm>
            <a:off x="3987" y="1134962"/>
            <a:ext cx="6092013" cy="5087566"/>
          </a:xfrm>
          <a:prstGeom prst="rect">
            <a:avLst/>
          </a:prstGeom>
        </p:spPr>
      </p:pic>
      <p:pic>
        <p:nvPicPr>
          <p:cNvPr id="11" name="Picture 10">
            <a:extLst>
              <a:ext uri="{FF2B5EF4-FFF2-40B4-BE49-F238E27FC236}">
                <a16:creationId xmlns:a16="http://schemas.microsoft.com/office/drawing/2014/main" id="{91144F0D-D4BE-B0D3-A834-06577DFAF9FD}"/>
              </a:ext>
            </a:extLst>
          </p:cNvPr>
          <p:cNvPicPr>
            <a:picLocks noChangeAspect="1"/>
          </p:cNvPicPr>
          <p:nvPr/>
        </p:nvPicPr>
        <p:blipFill rotWithShape="1">
          <a:blip r:embed="rId3"/>
          <a:srcRect b="5324"/>
          <a:stretch/>
        </p:blipFill>
        <p:spPr>
          <a:xfrm>
            <a:off x="6274340" y="1134963"/>
            <a:ext cx="5917660" cy="5087566"/>
          </a:xfrm>
          <a:prstGeom prst="rect">
            <a:avLst/>
          </a:prstGeom>
        </p:spPr>
      </p:pic>
    </p:spTree>
    <p:extLst>
      <p:ext uri="{BB962C8B-B14F-4D97-AF65-F5344CB8AC3E}">
        <p14:creationId xmlns:p14="http://schemas.microsoft.com/office/powerpoint/2010/main" val="2660047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800"/>
              <a:buFont typeface="Times New Roman"/>
              <a:buNone/>
            </a:pPr>
            <a:r>
              <a:rPr lang="en-US" sz="2800">
                <a:solidFill>
                  <a:schemeClr val="dk2"/>
                </a:solidFill>
                <a:latin typeface="Times New Roman"/>
                <a:ea typeface="Times New Roman"/>
                <a:cs typeface="Times New Roman"/>
                <a:sym typeface="Times New Roman"/>
              </a:rPr>
              <a:t>                                        CONCLUSION</a:t>
            </a:r>
            <a:endParaRPr sz="2800"/>
          </a:p>
        </p:txBody>
      </p:sp>
      <p:sp>
        <p:nvSpPr>
          <p:cNvPr id="245" name="Google Shape;245;p30"/>
          <p:cNvSpPr txBox="1">
            <a:spLocks noGrp="1"/>
          </p:cNvSpPr>
          <p:nvPr>
            <p:ph type="body" idx="1"/>
          </p:nvPr>
        </p:nvSpPr>
        <p:spPr>
          <a:xfrm>
            <a:off x="537328" y="1310326"/>
            <a:ext cx="10816472" cy="4866637"/>
          </a:xfrm>
          <a:prstGeom prst="rect">
            <a:avLst/>
          </a:prstGeom>
          <a:noFill/>
          <a:ln>
            <a:noFill/>
          </a:ln>
        </p:spPr>
        <p:txBody>
          <a:bodyPr spcFirstLastPara="1" wrap="square" lIns="91425" tIns="45700" rIns="91425" bIns="45700" anchor="t" anchorCtr="0">
            <a:normAutofit/>
          </a:bodyPr>
          <a:lstStyle/>
          <a:p>
            <a:pPr marL="0" lvl="0" indent="-152400" algn="l" rtl="0">
              <a:lnSpc>
                <a:spcPct val="150000"/>
              </a:lnSpc>
              <a:spcBef>
                <a:spcPts val="0"/>
              </a:spcBef>
              <a:spcAft>
                <a:spcPts val="0"/>
              </a:spcAft>
              <a:buClr>
                <a:srgbClr val="3F3F3F"/>
              </a:buClr>
              <a:buSzPts val="2400"/>
              <a:buChar char="•"/>
            </a:pPr>
            <a:r>
              <a:rPr lang="en-US" sz="2000" dirty="0">
                <a:effectLst/>
                <a:latin typeface="Times New Roman" panose="02020603050405020304" pitchFamily="18" charset="0"/>
                <a:ea typeface="StarSymbol"/>
              </a:rPr>
              <a:t>This study identifies and evaluates ML models for the monitoring and prediction of food safety. A systematic literature search yielded 114 relevant studies, 75% of which had been published in the last 5 years.</a:t>
            </a:r>
          </a:p>
          <a:p>
            <a:pPr marL="0" lvl="0" indent="-152400" algn="l" rtl="0">
              <a:lnSpc>
                <a:spcPct val="150000"/>
              </a:lnSpc>
              <a:spcBef>
                <a:spcPts val="0"/>
              </a:spcBef>
              <a:spcAft>
                <a:spcPts val="0"/>
              </a:spcAft>
              <a:buClr>
                <a:srgbClr val="3F3F3F"/>
              </a:buClr>
              <a:buSzPts val="2400"/>
              <a:buChar char="•"/>
            </a:pPr>
            <a:r>
              <a:rPr lang="en-US" sz="2000" dirty="0">
                <a:effectLst/>
                <a:latin typeface="Times New Roman" panose="02020603050405020304" pitchFamily="18" charset="0"/>
                <a:ea typeface="StarSymbol"/>
              </a:rPr>
              <a:t>The use of ML models within the context of food safety monitoring and prediction is thus still in its early stage but increasing rapidly. </a:t>
            </a:r>
          </a:p>
          <a:p>
            <a:pPr marL="0" lvl="0" indent="-152400" algn="l" rtl="0">
              <a:lnSpc>
                <a:spcPct val="150000"/>
              </a:lnSpc>
              <a:spcBef>
                <a:spcPts val="0"/>
              </a:spcBef>
              <a:spcAft>
                <a:spcPts val="0"/>
              </a:spcAft>
              <a:buClr>
                <a:srgbClr val="3F3F3F"/>
              </a:buClr>
              <a:buSzPts val="2400"/>
              <a:buChar char="•"/>
            </a:pPr>
            <a:r>
              <a:rPr lang="en-US" sz="2000" dirty="0">
                <a:effectLst/>
                <a:latin typeface="Times New Roman" panose="02020603050405020304" pitchFamily="18" charset="0"/>
                <a:ea typeface="StarSymbol"/>
              </a:rPr>
              <a:t>The predictive accuracy of the retrieved studies is high, indicating that ML models offer a promising method with regard to the monitoring and prediction of food safety.</a:t>
            </a:r>
          </a:p>
          <a:p>
            <a:pPr marL="0" indent="-152400">
              <a:lnSpc>
                <a:spcPct val="150000"/>
              </a:lnSpc>
              <a:spcBef>
                <a:spcPts val="0"/>
              </a:spcBef>
              <a:buClr>
                <a:srgbClr val="3F3F3F"/>
              </a:buClr>
              <a:buSzPts val="2400"/>
            </a:pPr>
            <a:r>
              <a:rPr lang="en-US" sz="2000" dirty="0">
                <a:effectLst/>
                <a:latin typeface="Times New Roman" panose="02020603050405020304" pitchFamily="18" charset="0"/>
                <a:ea typeface="StarSymbol"/>
                <a:cs typeface="Wingdings" panose="05000000000000000000" pitchFamily="2" charset="2"/>
              </a:rPr>
              <a:t>The suggestions for data sources and input variables identified in this study suggest several avenues for future studies applying ML models for the monitoring and prediction of food safety.</a:t>
            </a:r>
            <a:endParaRPr lang="en-IN" sz="2000" dirty="0">
              <a:effectLst/>
              <a:latin typeface="StarSymbol"/>
              <a:ea typeface="StarSymbol"/>
              <a:cs typeface="Wingdings" panose="05000000000000000000" pitchFamily="2" charset="2"/>
            </a:endParaRPr>
          </a:p>
          <a:p>
            <a:pPr marL="0" lvl="0" indent="-152400" algn="l" rtl="0">
              <a:lnSpc>
                <a:spcPct val="150000"/>
              </a:lnSpc>
              <a:spcBef>
                <a:spcPts val="0"/>
              </a:spcBef>
              <a:spcAft>
                <a:spcPts val="0"/>
              </a:spcAft>
              <a:buClr>
                <a:srgbClr val="3F3F3F"/>
              </a:buClr>
              <a:buSzPts val="2400"/>
              <a:buChar char="•"/>
            </a:pPr>
            <a:endParaRPr sz="2000" dirty="0"/>
          </a:p>
        </p:txBody>
      </p:sp>
      <p:sp>
        <p:nvSpPr>
          <p:cNvPr id="246" name="Google Shape;24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9BB3223-8853-4ACD-9A3B-598FFB54FDCB}" type="datetime1">
              <a:rPr lang="en-US" smtClean="0"/>
              <a:t>1/20/2023</a:t>
            </a:fld>
            <a:endParaRPr/>
          </a:p>
        </p:txBody>
      </p:sp>
      <p:sp>
        <p:nvSpPr>
          <p:cNvPr id="248" name="Google Shape;248;p30"/>
          <p:cNvSpPr txBox="1">
            <a:spLocks noGrp="1"/>
          </p:cNvSpPr>
          <p:nvPr>
            <p:ph type="ftr" idx="11"/>
          </p:nvPr>
        </p:nvSpPr>
        <p:spPr>
          <a:xfrm>
            <a:off x="2637050" y="6274465"/>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2F12213A-1C2A-35D5-4AAB-3263B16185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a:t>
            </a:r>
            <a:r>
              <a:rPr lang="en-US" sz="3600">
                <a:solidFill>
                  <a:srgbClr val="2F5496"/>
                </a:solidFill>
                <a:latin typeface="Times New Roman"/>
                <a:ea typeface="Times New Roman"/>
                <a:cs typeface="Times New Roman"/>
                <a:sym typeface="Times New Roman"/>
              </a:rPr>
              <a:t>Future Scope</a:t>
            </a:r>
            <a:endParaRPr sz="3600">
              <a:solidFill>
                <a:srgbClr val="2F5496"/>
              </a:solidFill>
              <a:latin typeface="Times New Roman"/>
              <a:ea typeface="Times New Roman"/>
              <a:cs typeface="Times New Roman"/>
              <a:sym typeface="Times New Roman"/>
            </a:endParaRPr>
          </a:p>
        </p:txBody>
      </p:sp>
      <p:sp>
        <p:nvSpPr>
          <p:cNvPr id="254" name="Google Shape;254;p31"/>
          <p:cNvSpPr txBox="1">
            <a:spLocks noGrp="1"/>
          </p:cNvSpPr>
          <p:nvPr>
            <p:ph type="body" idx="1"/>
          </p:nvPr>
        </p:nvSpPr>
        <p:spPr>
          <a:xfrm>
            <a:off x="443060" y="1253765"/>
            <a:ext cx="10910740" cy="4923198"/>
          </a:xfrm>
          <a:prstGeom prst="rect">
            <a:avLst/>
          </a:prstGeom>
          <a:noFill/>
          <a:ln>
            <a:noFill/>
          </a:ln>
        </p:spPr>
        <p:txBody>
          <a:bodyPr spcFirstLastPara="1" wrap="square" lIns="91425" tIns="45700" rIns="91425" bIns="45700" anchor="t" anchorCtr="0">
            <a:normAutofit/>
          </a:bodyPr>
          <a:lstStyle/>
          <a:p>
            <a:pPr marL="285750" lvl="0" indent="-285750" algn="just" rtl="0">
              <a:lnSpc>
                <a:spcPct val="150000"/>
              </a:lnSpc>
              <a:spcBef>
                <a:spcPts val="0"/>
              </a:spcBef>
              <a:spcAft>
                <a:spcPts val="0"/>
              </a:spcAft>
              <a:buClr>
                <a:srgbClr val="3F3F3F"/>
              </a:buClr>
              <a:buSzPts val="2800"/>
              <a:buFont typeface="Arial" panose="020B0604020202020204" pitchFamily="34" charset="0"/>
              <a:buChar char="•"/>
            </a:pPr>
            <a:r>
              <a:rPr lang="en-US" sz="2400" dirty="0">
                <a:effectLst/>
                <a:latin typeface="Times New Roman" panose="02020603050405020304" pitchFamily="18" charset="0"/>
                <a:ea typeface="StarSymbol"/>
                <a:cs typeface="Times New Roman" panose="02020603050405020304" pitchFamily="18" charset="0"/>
              </a:rPr>
              <a:t>This study has shown many promising applications of ML application in the context of food safety monitoring and prediction. </a:t>
            </a:r>
          </a:p>
          <a:p>
            <a:pPr marL="285750" lvl="0" indent="-285750" algn="just" rtl="0">
              <a:lnSpc>
                <a:spcPct val="150000"/>
              </a:lnSpc>
              <a:spcBef>
                <a:spcPts val="0"/>
              </a:spcBef>
              <a:spcAft>
                <a:spcPts val="0"/>
              </a:spcAft>
              <a:buClr>
                <a:srgbClr val="3F3F3F"/>
              </a:buClr>
              <a:buSzPts val="2800"/>
              <a:buFont typeface="Arial" panose="020B0604020202020204" pitchFamily="34" charset="0"/>
              <a:buChar char="•"/>
            </a:pPr>
            <a:r>
              <a:rPr lang="en-US" sz="2400" dirty="0">
                <a:effectLst/>
                <a:latin typeface="Times New Roman" panose="02020603050405020304" pitchFamily="18" charset="0"/>
                <a:ea typeface="StarSymbol"/>
                <a:cs typeface="Times New Roman" panose="02020603050405020304" pitchFamily="18" charset="0"/>
              </a:rPr>
              <a:t>However, the proposed studies mostly used one ML model for making food safety predictions. A few studies made comparisons among several ML. models on the same dataset.</a:t>
            </a:r>
          </a:p>
          <a:p>
            <a:pPr marL="285750" lvl="0" indent="-285750" algn="just" rtl="0">
              <a:lnSpc>
                <a:spcPct val="150000"/>
              </a:lnSpc>
              <a:spcBef>
                <a:spcPts val="0"/>
              </a:spcBef>
              <a:spcAft>
                <a:spcPts val="0"/>
              </a:spcAft>
              <a:buClr>
                <a:srgbClr val="3F3F3F"/>
              </a:buClr>
              <a:buSzPts val="2800"/>
              <a:buFont typeface="Arial" panose="020B0604020202020204" pitchFamily="34" charset="0"/>
              <a:buChar char="•"/>
            </a:pPr>
            <a:r>
              <a:rPr lang="en-US" sz="2400" dirty="0">
                <a:effectLst/>
                <a:latin typeface="Times New Roman" panose="02020603050405020304" pitchFamily="18" charset="0"/>
                <a:ea typeface="StarSymbol"/>
                <a:cs typeface="Times New Roman" panose="02020603050405020304" pitchFamily="18" charset="0"/>
              </a:rPr>
              <a:t> Making comparisons among MLS could improve the opportunity of obtaining a better result of prediction. In addition, some studies used data from only one data source.</a:t>
            </a:r>
            <a:endParaRPr sz="24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2800"/>
              <a:buNone/>
            </a:pPr>
            <a:endParaRPr dirty="0"/>
          </a:p>
        </p:txBody>
      </p:sp>
      <p:sp>
        <p:nvSpPr>
          <p:cNvPr id="255" name="Google Shape;25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C1337B4-FE67-493E-B994-8B63FEF780A2}" type="datetime1">
              <a:rPr lang="en-US" smtClean="0"/>
              <a:t>1/20/2023</a:t>
            </a:fld>
            <a:endParaRPr/>
          </a:p>
        </p:txBody>
      </p:sp>
      <p:sp>
        <p:nvSpPr>
          <p:cNvPr id="257" name="Google Shape;257;p31"/>
          <p:cNvSpPr txBox="1">
            <a:spLocks noGrp="1"/>
          </p:cNvSpPr>
          <p:nvPr>
            <p:ph type="ftr" idx="11"/>
          </p:nvPr>
        </p:nvSpPr>
        <p:spPr>
          <a:xfrm>
            <a:off x="2677994" y="6301760"/>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B8A67036-663F-89E9-020D-BD39BFDD09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838200" y="1091821"/>
            <a:ext cx="10515600" cy="59886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7030A0"/>
              </a:buClr>
              <a:buSzPct val="100000"/>
              <a:buFont typeface="Times New Roman"/>
              <a:buNone/>
            </a:pPr>
            <a:r>
              <a:rPr lang="en-US" sz="3600" b="1">
                <a:solidFill>
                  <a:srgbClr val="7030A0"/>
                </a:solidFill>
                <a:latin typeface="Times New Roman"/>
                <a:ea typeface="Times New Roman"/>
                <a:cs typeface="Times New Roman"/>
                <a:sym typeface="Times New Roman"/>
              </a:rPr>
              <a:t>Table for student contribution</a:t>
            </a:r>
            <a:br>
              <a:rPr lang="en-US" sz="3600" b="1">
                <a:solidFill>
                  <a:srgbClr val="7030A0"/>
                </a:solidFill>
                <a:latin typeface="Times New Roman"/>
                <a:ea typeface="Times New Roman"/>
                <a:cs typeface="Times New Roman"/>
                <a:sym typeface="Times New Roman"/>
              </a:rPr>
            </a:br>
            <a:endParaRPr sz="3600">
              <a:solidFill>
                <a:srgbClr val="7030A0"/>
              </a:solidFill>
              <a:latin typeface="Times New Roman"/>
              <a:ea typeface="Times New Roman"/>
              <a:cs typeface="Times New Roman"/>
              <a:sym typeface="Times New Roman"/>
            </a:endParaRPr>
          </a:p>
        </p:txBody>
      </p:sp>
      <p:sp>
        <p:nvSpPr>
          <p:cNvPr id="263" name="Google Shape;263;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graphicFrame>
        <p:nvGraphicFramePr>
          <p:cNvPr id="265" name="Google Shape;265;p32"/>
          <p:cNvGraphicFramePr/>
          <p:nvPr>
            <p:extLst>
              <p:ext uri="{D42A27DB-BD31-4B8C-83A1-F6EECF244321}">
                <p14:modId xmlns:p14="http://schemas.microsoft.com/office/powerpoint/2010/main" val="2454509059"/>
              </p:ext>
            </p:extLst>
          </p:nvPr>
        </p:nvGraphicFramePr>
        <p:xfrm>
          <a:off x="341194" y="1385740"/>
          <a:ext cx="10707018" cy="4823975"/>
        </p:xfrm>
        <a:graphic>
          <a:graphicData uri="http://schemas.openxmlformats.org/drawingml/2006/table">
            <a:tbl>
              <a:tblPr firstRow="1" bandRow="1">
                <a:noFill/>
                <a:tableStyleId>{3B84CF8D-A7D2-4076-95D4-4FDE6B501B33}</a:tableStyleId>
              </a:tblPr>
              <a:tblGrid>
                <a:gridCol w="2267255">
                  <a:extLst>
                    <a:ext uri="{9D8B030D-6E8A-4147-A177-3AD203B41FA5}">
                      <a16:colId xmlns:a16="http://schemas.microsoft.com/office/drawing/2014/main" val="20000"/>
                    </a:ext>
                  </a:extLst>
                </a:gridCol>
                <a:gridCol w="2015536">
                  <a:extLst>
                    <a:ext uri="{9D8B030D-6E8A-4147-A177-3AD203B41FA5}">
                      <a16:colId xmlns:a16="http://schemas.microsoft.com/office/drawing/2014/main" val="20001"/>
                    </a:ext>
                  </a:extLst>
                </a:gridCol>
                <a:gridCol w="2141409">
                  <a:extLst>
                    <a:ext uri="{9D8B030D-6E8A-4147-A177-3AD203B41FA5}">
                      <a16:colId xmlns:a16="http://schemas.microsoft.com/office/drawing/2014/main" val="20002"/>
                    </a:ext>
                  </a:extLst>
                </a:gridCol>
                <a:gridCol w="2141409">
                  <a:extLst>
                    <a:ext uri="{9D8B030D-6E8A-4147-A177-3AD203B41FA5}">
                      <a16:colId xmlns:a16="http://schemas.microsoft.com/office/drawing/2014/main" val="20003"/>
                    </a:ext>
                  </a:extLst>
                </a:gridCol>
                <a:gridCol w="2141409">
                  <a:extLst>
                    <a:ext uri="{9D8B030D-6E8A-4147-A177-3AD203B41FA5}">
                      <a16:colId xmlns:a16="http://schemas.microsoft.com/office/drawing/2014/main" val="20004"/>
                    </a:ext>
                  </a:extLst>
                </a:gridCol>
              </a:tblGrid>
              <a:tr h="487057">
                <a:tc>
                  <a:txBody>
                    <a:bodyPr/>
                    <a:lstStyle/>
                    <a:p>
                      <a:pPr marL="0" marR="0" lvl="0" indent="0" algn="ctr" rtl="0">
                        <a:spcBef>
                          <a:spcPts val="0"/>
                        </a:spcBef>
                        <a:spcAft>
                          <a:spcPts val="0"/>
                        </a:spcAft>
                        <a:buNone/>
                      </a:pPr>
                      <a:r>
                        <a:rPr lang="en-US" sz="1800" dirty="0" err="1"/>
                        <a:t>Sno</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TASKS</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19A91A0559</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19A91A0538</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19A91A0536</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40701">
                <a:tc>
                  <a:txBody>
                    <a:bodyPr/>
                    <a:lstStyle/>
                    <a:p>
                      <a:pPr marL="0" marR="0" lvl="0" indent="0" algn="ctr" rtl="0">
                        <a:spcBef>
                          <a:spcPts val="0"/>
                        </a:spcBef>
                        <a:spcAft>
                          <a:spcPts val="0"/>
                        </a:spcAft>
                        <a:buNone/>
                      </a:pPr>
                      <a:r>
                        <a:rPr lang="en-IN" sz="1800" b="0" dirty="0">
                          <a:latin typeface="Times New Roman"/>
                          <a:ea typeface="Times New Roman"/>
                          <a:cs typeface="Times New Roman"/>
                          <a:sym typeface="Times New Roman"/>
                        </a:rPr>
                        <a:t>1</a:t>
                      </a:r>
                      <a:endParaRPr sz="1800" b="0"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Literature Survey</a:t>
                      </a:r>
                      <a:endParaRPr lang="en-US" sz="1800" b="1"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40701">
                <a:tc>
                  <a:txBody>
                    <a:bodyPr/>
                    <a:lstStyle/>
                    <a:p>
                      <a:pPr marL="0" marR="0" lvl="0" indent="0" algn="ctr" rtl="0">
                        <a:spcBef>
                          <a:spcPts val="0"/>
                        </a:spcBef>
                        <a:spcAft>
                          <a:spcPts val="0"/>
                        </a:spcAft>
                        <a:buNone/>
                      </a:pPr>
                      <a:r>
                        <a:rPr lang="en-US" sz="1800" b="0" dirty="0">
                          <a:latin typeface="Times New Roman"/>
                          <a:ea typeface="Times New Roman"/>
                          <a:cs typeface="Times New Roman"/>
                          <a:sym typeface="Times New Roman"/>
                        </a:rPr>
                        <a:t>2</a:t>
                      </a:r>
                      <a:endParaRPr sz="1800" b="0"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Problem Formulation</a:t>
                      </a:r>
                      <a:endParaRPr lang="en-US" sz="1800" b="1"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40701">
                <a:tc>
                  <a:txBody>
                    <a:bodyPr/>
                    <a:lstStyle/>
                    <a:p>
                      <a:pPr marL="0" marR="0" lvl="0" indent="0" algn="ctr" rtl="0">
                        <a:spcBef>
                          <a:spcPts val="0"/>
                        </a:spcBef>
                        <a:spcAft>
                          <a:spcPts val="0"/>
                        </a:spcAft>
                        <a:buNone/>
                      </a:pPr>
                      <a:r>
                        <a:rPr lang="en-IN" sz="1800" b="0" dirty="0">
                          <a:latin typeface="Times New Roman"/>
                          <a:ea typeface="Times New Roman"/>
                          <a:cs typeface="Times New Roman"/>
                          <a:sym typeface="Times New Roman"/>
                        </a:rPr>
                        <a:t>3</a:t>
                      </a:r>
                      <a:endParaRPr sz="1800" b="0"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Requirements gathering</a:t>
                      </a:r>
                      <a:endParaRPr lang="en-US" sz="1800" b="1"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solidFill>
                            <a:schemeClr val="tx1">
                              <a:lumMod val="95000"/>
                              <a:lumOff val="5000"/>
                            </a:schemeClr>
                          </a:solidFill>
                        </a:rPr>
                        <a:t> </a:t>
                      </a:r>
                      <a:endParaRPr sz="1800" dirty="0">
                        <a:solidFill>
                          <a:schemeClr val="tx1">
                            <a:lumMod val="95000"/>
                            <a:lumOff val="5000"/>
                          </a:schemeClr>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840701">
                <a:tc>
                  <a:txBody>
                    <a:bodyPr/>
                    <a:lstStyle/>
                    <a:p>
                      <a:pPr marL="0" marR="0" lvl="0" indent="0" algn="ctr" rtl="0">
                        <a:spcBef>
                          <a:spcPts val="0"/>
                        </a:spcBef>
                        <a:spcAft>
                          <a:spcPts val="0"/>
                        </a:spcAft>
                        <a:buNone/>
                      </a:pPr>
                      <a:r>
                        <a:rPr lang="en-IN" sz="1800" b="0" dirty="0">
                          <a:latin typeface="Times New Roman"/>
                          <a:ea typeface="Times New Roman"/>
                          <a:cs typeface="Times New Roman"/>
                          <a:sym typeface="Times New Roman"/>
                        </a:rPr>
                        <a:t>4</a:t>
                      </a:r>
                      <a:endParaRPr sz="1800" b="0"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Resource Estimation</a:t>
                      </a:r>
                      <a:endParaRPr lang="en-US" sz="1800" b="1"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7057">
                <a:tc>
                  <a:txBody>
                    <a:bodyPr/>
                    <a:lstStyle/>
                    <a:p>
                      <a:pPr marL="0" marR="0" lvl="0" indent="0" algn="ctr" rtl="0">
                        <a:spcBef>
                          <a:spcPts val="0"/>
                        </a:spcBef>
                        <a:spcAft>
                          <a:spcPts val="0"/>
                        </a:spcAft>
                        <a:buNone/>
                      </a:pPr>
                      <a:r>
                        <a:rPr lang="en-IN" sz="1800" b="0" dirty="0">
                          <a:latin typeface="Times New Roman"/>
                          <a:ea typeface="Times New Roman"/>
                          <a:cs typeface="Times New Roman"/>
                          <a:sym typeface="Times New Roman"/>
                        </a:rPr>
                        <a:t>5</a:t>
                      </a:r>
                      <a:endParaRPr sz="1800" b="0"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Documentation</a:t>
                      </a:r>
                      <a:endParaRPr lang="en-US" sz="1800" b="1"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7057">
                <a:tc>
                  <a:txBody>
                    <a:bodyPr/>
                    <a:lstStyle/>
                    <a:p>
                      <a:pPr marL="0" marR="0" lvl="0" indent="0" algn="ctr" rtl="0">
                        <a:spcBef>
                          <a:spcPts val="0"/>
                        </a:spcBef>
                        <a:spcAft>
                          <a:spcPts val="0"/>
                        </a:spcAft>
                        <a:buNone/>
                      </a:pPr>
                      <a:r>
                        <a:rPr lang="en-IN" sz="1800" b="0" dirty="0">
                          <a:latin typeface="Times New Roman"/>
                          <a:ea typeface="Times New Roman"/>
                          <a:cs typeface="Times New Roman"/>
                          <a:sym typeface="Times New Roman"/>
                        </a:rPr>
                        <a:t>6</a:t>
                      </a:r>
                      <a:endParaRPr sz="1800" b="0"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PPT Preparation</a:t>
                      </a:r>
                      <a:endParaRPr lang="en-US" sz="1800" b="1"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ctr" rtl="0">
                        <a:spcBef>
                          <a:spcPts val="0"/>
                        </a:spcBef>
                        <a:spcAft>
                          <a:spcPts val="0"/>
                        </a:spcAft>
                        <a:buFont typeface="Wingdings" panose="05000000000000000000" pitchFamily="2" charset="2"/>
                        <a:buChar char="ü"/>
                      </a:pPr>
                      <a:r>
                        <a:rPr lang="en-IN" sz="1800" dirty="0"/>
                        <a:t>            </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67" name="Google Shape;26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F770AB1-12D4-4B9C-8742-036F1A3F1591}" type="datetime1">
              <a:rPr lang="en-US" smtClean="0"/>
              <a:t>1/20/2023</a:t>
            </a:fld>
            <a:endParaRPr/>
          </a:p>
        </p:txBody>
      </p:sp>
      <p:sp>
        <p:nvSpPr>
          <p:cNvPr id="269" name="Google Shape;269;p32"/>
          <p:cNvSpPr txBox="1">
            <a:spLocks noGrp="1"/>
          </p:cNvSpPr>
          <p:nvPr>
            <p:ph type="ftr" idx="11"/>
          </p:nvPr>
        </p:nvSpPr>
        <p:spPr>
          <a:xfrm>
            <a:off x="2459630" y="6288113"/>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6534ADCB-988A-1B65-7560-C67D88FDC5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a:t>
            </a:r>
            <a:r>
              <a:rPr lang="en-US" sz="3600">
                <a:solidFill>
                  <a:srgbClr val="2F5496"/>
                </a:solidFill>
                <a:latin typeface="Times New Roman"/>
                <a:ea typeface="Times New Roman"/>
                <a:cs typeface="Times New Roman"/>
                <a:sym typeface="Times New Roman"/>
              </a:rPr>
              <a:t>References</a:t>
            </a:r>
            <a:endParaRPr sz="3600">
              <a:solidFill>
                <a:srgbClr val="2F5496"/>
              </a:solidFill>
              <a:latin typeface="Times New Roman"/>
              <a:ea typeface="Times New Roman"/>
              <a:cs typeface="Times New Roman"/>
              <a:sym typeface="Times New Roman"/>
            </a:endParaRPr>
          </a:p>
        </p:txBody>
      </p:sp>
      <p:sp>
        <p:nvSpPr>
          <p:cNvPr id="275" name="Google Shape;275;p33"/>
          <p:cNvSpPr txBox="1">
            <a:spLocks noGrp="1"/>
          </p:cNvSpPr>
          <p:nvPr>
            <p:ph type="body" idx="1"/>
          </p:nvPr>
        </p:nvSpPr>
        <p:spPr>
          <a:xfrm>
            <a:off x="838200" y="1349829"/>
            <a:ext cx="10515600" cy="4938283"/>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just">
              <a:buFont typeface="Symbol" panose="05050102010706020507" pitchFamily="18" charset="2"/>
              <a:buChar char=""/>
            </a:pPr>
            <a:r>
              <a:rPr lang="en-US" sz="31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https://www.researchgate.net/publication/343236511_Machine_Learning_Based_Approach_on_Food_Recognition_and_Nutrition_Estimation</a:t>
            </a:r>
            <a:endParaRPr lang="en-IN" sz="3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lgn="just">
              <a:lnSpc>
                <a:spcPct val="115000"/>
              </a:lnSpc>
              <a:spcAft>
                <a:spcPts val="1000"/>
              </a:spcAft>
              <a:buNone/>
            </a:pPr>
            <a:r>
              <a:rPr lang="en-US" sz="3100" dirty="0">
                <a:effectLst/>
                <a:latin typeface="Times New Roman" panose="02020603050405020304" pitchFamily="18" charset="0"/>
                <a:ea typeface="StarSymbol"/>
                <a:cs typeface="Times New Roman" panose="02020603050405020304" pitchFamily="18" charset="0"/>
              </a:rPr>
              <a:t>Machine learning based approach on Food recognition and nutrition estimation.</a:t>
            </a:r>
            <a:endParaRPr lang="en-IN" sz="3100" dirty="0">
              <a:effectLst/>
              <a:latin typeface="Times New Roman" panose="02020603050405020304" pitchFamily="18" charset="0"/>
              <a:ea typeface="StarSymbol"/>
              <a:cs typeface="Times New Roman" panose="02020603050405020304" pitchFamily="18" charset="0"/>
            </a:endParaRPr>
          </a:p>
          <a:p>
            <a:pPr marL="342900" lvl="0" indent="-342900" algn="just">
              <a:buFont typeface="Symbol" panose="05050102010706020507" pitchFamily="18" charset="2"/>
              <a:buChar char=""/>
            </a:pPr>
            <a:r>
              <a:rPr lang="en-US" sz="31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https://www.irjet.net/archives/V8/i4/IRJET-V8I4702.pdf</a:t>
            </a:r>
            <a:endParaRPr lang="en-IN" sz="3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lgn="just">
              <a:buNone/>
            </a:pPr>
            <a:r>
              <a:rPr lang="en-US" sz="3100" dirty="0">
                <a:effectLst/>
                <a:latin typeface="Times New Roman" panose="02020603050405020304" pitchFamily="18" charset="0"/>
                <a:ea typeface="Times New Roman" panose="02020603050405020304" pitchFamily="18" charset="0"/>
                <a:cs typeface="Times New Roman" panose="02020603050405020304" pitchFamily="18" charset="0"/>
              </a:rPr>
              <a:t>Website on diet recommendation using Machine learning.</a:t>
            </a:r>
            <a:endParaRPr lang="en-IN" sz="3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pPr>
            <a:r>
              <a:rPr lang="en-US" sz="31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https://ift.onlinelibrary.wiley.com/doi/epdf/10.1111/1541-4337.12868</a:t>
            </a:r>
            <a:endParaRPr lang="en-IN" sz="3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lgn="just">
              <a:buNone/>
            </a:pPr>
            <a:r>
              <a:rPr lang="en-US" sz="3100" dirty="0">
                <a:effectLst/>
                <a:latin typeface="Times New Roman" panose="02020603050405020304" pitchFamily="18" charset="0"/>
                <a:ea typeface="Times New Roman" panose="02020603050405020304" pitchFamily="18" charset="0"/>
                <a:cs typeface="Times New Roman" panose="02020603050405020304" pitchFamily="18" charset="0"/>
              </a:rPr>
              <a:t>Application of machine learning to monitor and prediction of food </a:t>
            </a:r>
            <a:r>
              <a:rPr lang="en-US" sz="3100" dirty="0" err="1">
                <a:effectLst/>
                <a:latin typeface="Times New Roman" panose="02020603050405020304" pitchFamily="18" charset="0"/>
                <a:ea typeface="Times New Roman" panose="02020603050405020304" pitchFamily="18" charset="0"/>
                <a:cs typeface="Times New Roman" panose="02020603050405020304" pitchFamily="18" charset="0"/>
              </a:rPr>
              <a:t>safety:A</a:t>
            </a:r>
            <a:r>
              <a:rPr lang="en-US" sz="3100" dirty="0">
                <a:effectLst/>
                <a:latin typeface="Times New Roman" panose="02020603050405020304" pitchFamily="18" charset="0"/>
                <a:ea typeface="Times New Roman" panose="02020603050405020304" pitchFamily="18" charset="0"/>
                <a:cs typeface="Times New Roman" panose="02020603050405020304" pitchFamily="18" charset="0"/>
              </a:rPr>
              <a:t> review</a:t>
            </a:r>
            <a:endParaRPr lang="en-IN" sz="3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Symbol" panose="05050102010706020507" pitchFamily="18" charset="2"/>
              <a:buChar char=""/>
            </a:pPr>
            <a:r>
              <a:rPr lang="en-US" sz="3100" dirty="0">
                <a:effectLst/>
                <a:latin typeface="Times New Roman" panose="02020603050405020304" pitchFamily="18" charset="0"/>
                <a:ea typeface="Times New Roman" panose="02020603050405020304" pitchFamily="18" charset="0"/>
              </a:rPr>
              <a:t>Overview of Google Collaboratory</a:t>
            </a:r>
            <a:endParaRPr lang="en-IN" sz="3100" dirty="0">
              <a:effectLst/>
              <a:latin typeface="Times New Roman" panose="02020603050405020304" pitchFamily="18" charset="0"/>
              <a:ea typeface="Times New Roman" panose="02020603050405020304" pitchFamily="18" charset="0"/>
            </a:endParaRPr>
          </a:p>
          <a:p>
            <a:pPr marL="114300" indent="0" algn="just">
              <a:buNone/>
            </a:pPr>
            <a:r>
              <a:rPr lang="en-US" sz="3100" u="sng" dirty="0">
                <a:solidFill>
                  <a:srgbClr val="0563C1"/>
                </a:solidFill>
                <a:effectLst/>
                <a:latin typeface="Times New Roman" panose="02020603050405020304" pitchFamily="18" charset="0"/>
                <a:ea typeface="Times New Roman" panose="02020603050405020304" pitchFamily="18" charset="0"/>
                <a:hlinkClick r:id="rId6"/>
              </a:rPr>
              <a:t>https://research.google.com/colaboratory/faq.html#:~:text=Colaboratory%2C%20or%20%E2%80%9CColab%E2%80%9D%20for,learning%2C%20data%20analysis%20and%20education</a:t>
            </a:r>
            <a:r>
              <a:rPr lang="en-US" sz="3100" dirty="0">
                <a:effectLst/>
                <a:latin typeface="Times New Roman" panose="02020603050405020304" pitchFamily="18" charset="0"/>
                <a:ea typeface="Times New Roman" panose="02020603050405020304" pitchFamily="18" charset="0"/>
              </a:rPr>
              <a:t>.</a:t>
            </a:r>
            <a:endParaRPr lang="en-IN" sz="3100" dirty="0">
              <a:effectLst/>
              <a:latin typeface="Times New Roman" panose="02020603050405020304" pitchFamily="18" charset="0"/>
              <a:ea typeface="Times New Roman" panose="02020603050405020304" pitchFamily="18" charset="0"/>
            </a:endParaRPr>
          </a:p>
          <a:p>
            <a:pPr marL="228600" lvl="0" indent="-228600" algn="l" rtl="0">
              <a:lnSpc>
                <a:spcPct val="90000"/>
              </a:lnSpc>
              <a:spcBef>
                <a:spcPts val="0"/>
              </a:spcBef>
              <a:spcAft>
                <a:spcPts val="0"/>
              </a:spcAft>
              <a:buClr>
                <a:srgbClr val="666666"/>
              </a:buClr>
              <a:buSzPts val="2600"/>
              <a:buChar char="•"/>
            </a:pPr>
            <a:endParaRPr lang="en-IN" dirty="0">
              <a:latin typeface="Times New Roman"/>
              <a:ea typeface="Times New Roman"/>
              <a:cs typeface="Times New Roman"/>
              <a:sym typeface="Times New Roman"/>
            </a:endParaRPr>
          </a:p>
        </p:txBody>
      </p:sp>
      <p:sp>
        <p:nvSpPr>
          <p:cNvPr id="276" name="Google Shape;27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0BFAEDF-2914-482D-9F5E-E77A48BE82D9}" type="datetime1">
              <a:rPr lang="en-US" smtClean="0"/>
              <a:t>1/20/2023</a:t>
            </a:fld>
            <a:endParaRPr/>
          </a:p>
        </p:txBody>
      </p:sp>
      <p:sp>
        <p:nvSpPr>
          <p:cNvPr id="278" name="Google Shape;278;p33"/>
          <p:cNvSpPr txBox="1">
            <a:spLocks noGrp="1"/>
          </p:cNvSpPr>
          <p:nvPr>
            <p:ph type="ftr" idx="11"/>
          </p:nvPr>
        </p:nvSpPr>
        <p:spPr>
          <a:xfrm>
            <a:off x="2623403" y="6288112"/>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0045F7F2-FD44-1C51-F3A3-408D4F86AF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7030A0"/>
              </a:buClr>
              <a:buSzPts val="2400"/>
              <a:buFont typeface="Times New Roman"/>
              <a:buNone/>
            </a:pPr>
            <a:r>
              <a:rPr lang="en-US" sz="2400" b="1">
                <a:solidFill>
                  <a:srgbClr val="7030A0"/>
                </a:solidFill>
                <a:latin typeface="Times New Roman"/>
                <a:ea typeface="Times New Roman"/>
                <a:cs typeface="Times New Roman"/>
                <a:sym typeface="Times New Roman"/>
              </a:rPr>
              <a:t>AIM &amp; OBJECTIVE</a:t>
            </a:r>
            <a:endParaRPr/>
          </a:p>
        </p:txBody>
      </p:sp>
      <p:sp>
        <p:nvSpPr>
          <p:cNvPr id="162" name="Google Shape;162;p21"/>
          <p:cNvSpPr txBox="1">
            <a:spLocks noGrp="1"/>
          </p:cNvSpPr>
          <p:nvPr>
            <p:ph type="body" idx="1"/>
          </p:nvPr>
        </p:nvSpPr>
        <p:spPr>
          <a:xfrm>
            <a:off x="282102" y="1254868"/>
            <a:ext cx="11780196" cy="4922095"/>
          </a:xfrm>
          <a:prstGeom prst="rect">
            <a:avLst/>
          </a:prstGeom>
          <a:noFill/>
          <a:ln>
            <a:noFill/>
          </a:ln>
        </p:spPr>
        <p:txBody>
          <a:bodyPr spcFirstLastPara="1" wrap="square" lIns="91425" tIns="45700" rIns="91425" bIns="45700" anchor="t" anchorCtr="0">
            <a:normAutofit fontScale="70000" lnSpcReduction="20000"/>
          </a:bodyPr>
          <a:lstStyle/>
          <a:p>
            <a:pPr algn="just">
              <a:buNone/>
            </a:pPr>
            <a:r>
              <a:rPr lang="en-US" sz="2800" b="1" dirty="0">
                <a:latin typeface="Times New Roman" pitchFamily="18" charset="0"/>
                <a:cs typeface="Times New Roman" pitchFamily="18" charset="0"/>
              </a:rPr>
              <a:t>Aim:  </a:t>
            </a:r>
          </a:p>
          <a:p>
            <a:pPr algn="just">
              <a:lnSpc>
                <a:spcPct val="110000"/>
              </a:lnSpc>
              <a:buNone/>
            </a:pPr>
            <a:r>
              <a:rPr lang="en-US" sz="2800" dirty="0">
                <a:latin typeface="Times New Roman" panose="02020603050405020304" pitchFamily="18" charset="0"/>
                <a:cs typeface="Times New Roman" panose="02020603050405020304" pitchFamily="18" charset="0"/>
              </a:rPr>
              <a:t>  </a:t>
            </a:r>
            <a:r>
              <a:rPr lang="en-I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 main aim of our project is </a:t>
            </a:r>
            <a:r>
              <a:rPr lang="en-IN" altLang="en-US" sz="2800" dirty="0">
                <a:latin typeface="Times New Roman" panose="02020603050405020304" pitchFamily="18" charset="0"/>
                <a:cs typeface="Times New Roman" panose="02020603050405020304" pitchFamily="18" charset="0"/>
              </a:rPr>
              <a:t>to</a:t>
            </a:r>
            <a:r>
              <a:rPr lang="en-US" sz="2800" dirty="0">
                <a:latin typeface="Times New Roman" panose="02020603050405020304" pitchFamily="18" charset="0"/>
                <a:cs typeface="Times New Roman" panose="02020603050405020304" pitchFamily="18" charset="0"/>
                <a:sym typeface="+mn-ea"/>
              </a:rPr>
              <a:t> design a Web page that monitors and predicts the food safety easily.</a:t>
            </a:r>
            <a:endParaRPr lang="en-US" sz="2800" dirty="0">
              <a:latin typeface="Times New Roman" panose="02020603050405020304" pitchFamily="18" charset="0"/>
              <a:cs typeface="Times New Roman" panose="02020603050405020304" pitchFamily="18" charset="0"/>
            </a:endParaRPr>
          </a:p>
          <a:p>
            <a:pPr algn="just">
              <a:lnSpc>
                <a:spcPct val="110000"/>
              </a:lnSpc>
              <a:buNone/>
            </a:pPr>
            <a:r>
              <a:rPr lang="en-US" sz="2800" b="1" dirty="0">
                <a:latin typeface="Times New Roman" pitchFamily="18" charset="0"/>
                <a:cs typeface="Times New Roman" pitchFamily="18" charset="0"/>
              </a:rPr>
              <a:t>Objective:</a:t>
            </a:r>
          </a:p>
          <a:p>
            <a:pPr algn="just">
              <a:lnSpc>
                <a:spcPct val="110000"/>
              </a:lnSpc>
            </a:pPr>
            <a:r>
              <a:rPr lang="en-US" sz="2800" kern="150" dirty="0">
                <a:solidFill>
                  <a:srgbClr val="292929"/>
                </a:solidFill>
                <a:effectLst/>
                <a:latin typeface="Times New Roman" panose="02020603050405020304" pitchFamily="18" charset="0"/>
                <a:ea typeface="NSimSun" panose="02010609030101010101" pitchFamily="49" charset="-122"/>
                <a:cs typeface="Times New Roman" panose="02020603050405020304" pitchFamily="18" charset="0"/>
              </a:rPr>
              <a:t>We will create a simple logistic regression model to predict the food safety of food.</a:t>
            </a:r>
          </a:p>
          <a:p>
            <a:pPr algn="just">
              <a:lnSpc>
                <a:spcPct val="200000"/>
              </a:lnSpc>
            </a:pPr>
            <a:r>
              <a:rPr lang="en-US" sz="2800" kern="150" dirty="0">
                <a:solidFill>
                  <a:srgbClr val="292929"/>
                </a:solidFill>
                <a:effectLst/>
                <a:latin typeface="Times New Roman" panose="02020603050405020304" pitchFamily="18" charset="0"/>
                <a:ea typeface="NSimSun" panose="02010609030101010101" pitchFamily="49" charset="-122"/>
                <a:cs typeface="Times New Roman" panose="02020603050405020304" pitchFamily="18" charset="0"/>
              </a:rPr>
              <a:t>Then we will develop a web application that takes the input to predict the safety of food.</a:t>
            </a:r>
          </a:p>
          <a:p>
            <a:pPr algn="just">
              <a:lnSpc>
                <a:spcPct val="200000"/>
              </a:lnSpc>
            </a:pPr>
            <a:r>
              <a:rPr lang="en-US" sz="2800" kern="150" dirty="0">
                <a:solidFill>
                  <a:srgbClr val="292929"/>
                </a:solidFill>
                <a:latin typeface="Times New Roman" panose="02020603050405020304" pitchFamily="18" charset="0"/>
                <a:ea typeface="NSimSun" panose="02010609030101010101" pitchFamily="49" charset="-122"/>
                <a:cs typeface="Times New Roman" panose="02020603050405020304" pitchFamily="18" charset="0"/>
              </a:rPr>
              <a:t>Create a machine learning model using logistic regression in collab or by using </a:t>
            </a:r>
            <a:r>
              <a:rPr lang="en-US" sz="2800" kern="150" dirty="0" err="1">
                <a:solidFill>
                  <a:srgbClr val="292929"/>
                </a:solidFill>
                <a:latin typeface="Times New Roman" panose="02020603050405020304" pitchFamily="18" charset="0"/>
                <a:ea typeface="NSimSun" panose="02010609030101010101" pitchFamily="49" charset="-122"/>
                <a:cs typeface="Times New Roman" panose="02020603050405020304" pitchFamily="18" charset="0"/>
              </a:rPr>
              <a:t>spyder</a:t>
            </a:r>
            <a:r>
              <a:rPr lang="en-US" sz="2800" kern="150" dirty="0">
                <a:solidFill>
                  <a:srgbClr val="292929"/>
                </a:solidFill>
                <a:latin typeface="Times New Roman" panose="02020603050405020304" pitchFamily="18" charset="0"/>
                <a:ea typeface="NSimSun" panose="02010609030101010101" pitchFamily="49" charset="-122"/>
                <a:cs typeface="Times New Roman" panose="02020603050405020304" pitchFamily="18" charset="0"/>
              </a:rPr>
              <a:t>.</a:t>
            </a:r>
          </a:p>
          <a:p>
            <a:pPr algn="just">
              <a:lnSpc>
                <a:spcPct val="200000"/>
              </a:lnSpc>
            </a:pPr>
            <a:r>
              <a:rPr lang="en-US" sz="2800" kern="150" dirty="0">
                <a:solidFill>
                  <a:srgbClr val="292929"/>
                </a:solidFill>
                <a:latin typeface="Times New Roman" panose="02020603050405020304" pitchFamily="18" charset="0"/>
                <a:ea typeface="NSimSun" panose="02010609030101010101" pitchFamily="49" charset="-122"/>
                <a:cs typeface="Times New Roman" panose="02020603050405020304" pitchFamily="18" charset="0"/>
              </a:rPr>
              <a:t>Create a login, Registration, Home and prediction web pages using HTML and CSS.</a:t>
            </a:r>
          </a:p>
          <a:p>
            <a:pPr algn="just">
              <a:lnSpc>
                <a:spcPct val="200000"/>
              </a:lnSpc>
            </a:pPr>
            <a:r>
              <a:rPr lang="en-US" sz="2800" kern="150" dirty="0">
                <a:solidFill>
                  <a:srgbClr val="292929"/>
                </a:solidFill>
                <a:latin typeface="Times New Roman" panose="02020603050405020304" pitchFamily="18" charset="0"/>
                <a:ea typeface="NSimSun" panose="02010609030101010101" pitchFamily="49" charset="-122"/>
                <a:cs typeface="Times New Roman" panose="02020603050405020304" pitchFamily="18" charset="0"/>
              </a:rPr>
              <a:t>Develop the web application with flask and PyCharm and integrate the model in the App.</a:t>
            </a:r>
          </a:p>
          <a:p>
            <a:pPr algn="just">
              <a:lnSpc>
                <a:spcPct val="110000"/>
              </a:lnSpc>
              <a:buNone/>
            </a:pPr>
            <a:endParaRPr lang="en-US" sz="2800" b="1" dirty="0">
              <a:latin typeface="Times New Roman" pitchFamily="18" charset="0"/>
              <a:cs typeface="Times New Roman" pitchFamily="18" charset="0"/>
            </a:endParaRPr>
          </a:p>
          <a:p>
            <a:pPr algn="just">
              <a:lnSpc>
                <a:spcPct val="110000"/>
              </a:lnSpc>
              <a:buNone/>
            </a:pPr>
            <a:endParaRPr lang="en-US" sz="2800" b="1" dirty="0">
              <a:latin typeface="Times New Roman" pitchFamily="18" charset="0"/>
              <a:cs typeface="Times New Roman" pitchFamily="18" charset="0"/>
            </a:endParaRPr>
          </a:p>
        </p:txBody>
      </p:sp>
      <p:sp>
        <p:nvSpPr>
          <p:cNvPr id="164" name="Google Shape;16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7101F9B-09B1-4FB4-8E1E-A95874E028A0}" type="datetime1">
              <a:rPr lang="en-US" smtClean="0"/>
              <a:t>1/20/2023</a:t>
            </a:fld>
            <a:endParaRPr/>
          </a:p>
        </p:txBody>
      </p:sp>
      <p:sp>
        <p:nvSpPr>
          <p:cNvPr id="165" name="Google Shape;165;p21"/>
          <p:cNvSpPr txBox="1">
            <a:spLocks noGrp="1"/>
          </p:cNvSpPr>
          <p:nvPr>
            <p:ph type="ftr" idx="11"/>
          </p:nvPr>
        </p:nvSpPr>
        <p:spPr>
          <a:xfrm>
            <a:off x="2896358" y="6301760"/>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85005498-E2BF-ADB7-D69B-54C698777D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7030A0"/>
              </a:buClr>
              <a:buSzPts val="2400"/>
              <a:buFont typeface="Times New Roman"/>
              <a:buNone/>
            </a:pPr>
            <a:r>
              <a:rPr lang="en-US" sz="2400" b="1" dirty="0">
                <a:solidFill>
                  <a:srgbClr val="7030A0"/>
                </a:solidFill>
                <a:latin typeface="Times New Roman"/>
                <a:ea typeface="Times New Roman"/>
                <a:cs typeface="Times New Roman"/>
                <a:sym typeface="Times New Roman"/>
              </a:rPr>
              <a:t>LITERATURE SURVEY</a:t>
            </a:r>
            <a:endParaRPr dirty="0"/>
          </a:p>
        </p:txBody>
      </p:sp>
      <p:graphicFrame>
        <p:nvGraphicFramePr>
          <p:cNvPr id="171" name="Google Shape;171;p22"/>
          <p:cNvGraphicFramePr/>
          <p:nvPr>
            <p:extLst>
              <p:ext uri="{D42A27DB-BD31-4B8C-83A1-F6EECF244321}">
                <p14:modId xmlns:p14="http://schemas.microsoft.com/office/powerpoint/2010/main" val="1377909690"/>
              </p:ext>
            </p:extLst>
          </p:nvPr>
        </p:nvGraphicFramePr>
        <p:xfrm>
          <a:off x="0" y="1219150"/>
          <a:ext cx="12192000" cy="5638850"/>
        </p:xfrm>
        <a:graphic>
          <a:graphicData uri="http://schemas.openxmlformats.org/drawingml/2006/table">
            <a:tbl>
              <a:tblPr firstRow="1" bandRow="1">
                <a:noFill/>
                <a:tableStyleId>{278F31DF-CF4C-43B9-98EE-0ECE0972A744}</a:tableStyleId>
              </a:tblPr>
              <a:tblGrid>
                <a:gridCol w="793211">
                  <a:extLst>
                    <a:ext uri="{9D8B030D-6E8A-4147-A177-3AD203B41FA5}">
                      <a16:colId xmlns:a16="http://schemas.microsoft.com/office/drawing/2014/main" val="20000"/>
                    </a:ext>
                  </a:extLst>
                </a:gridCol>
                <a:gridCol w="5302803">
                  <a:extLst>
                    <a:ext uri="{9D8B030D-6E8A-4147-A177-3AD203B41FA5}">
                      <a16:colId xmlns:a16="http://schemas.microsoft.com/office/drawing/2014/main" val="20001"/>
                    </a:ext>
                  </a:extLst>
                </a:gridCol>
                <a:gridCol w="3047993">
                  <a:extLst>
                    <a:ext uri="{9D8B030D-6E8A-4147-A177-3AD203B41FA5}">
                      <a16:colId xmlns:a16="http://schemas.microsoft.com/office/drawing/2014/main" val="20002"/>
                    </a:ext>
                  </a:extLst>
                </a:gridCol>
                <a:gridCol w="3047993">
                  <a:extLst>
                    <a:ext uri="{9D8B030D-6E8A-4147-A177-3AD203B41FA5}">
                      <a16:colId xmlns:a16="http://schemas.microsoft.com/office/drawing/2014/main" val="20003"/>
                    </a:ext>
                  </a:extLst>
                </a:gridCol>
              </a:tblGrid>
              <a:tr h="328411">
                <a:tc>
                  <a:txBody>
                    <a:bodyPr/>
                    <a:lstStyle/>
                    <a:p>
                      <a:pPr marL="0" marR="0" lvl="0" indent="0" algn="ctr" rtl="0">
                        <a:spcBef>
                          <a:spcPts val="0"/>
                        </a:spcBef>
                        <a:spcAft>
                          <a:spcPts val="0"/>
                        </a:spcAft>
                        <a:buNone/>
                      </a:pPr>
                      <a:r>
                        <a:rPr lang="en-US" sz="1800" u="none" strike="noStrike" cap="none" dirty="0" err="1"/>
                        <a:t>S.No</a:t>
                      </a:r>
                      <a:endParaRPr sz="1800" b="1" u="none" strike="noStrike" cap="none"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Reference Paper Title</a:t>
                      </a:r>
                      <a:endParaRPr sz="18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Purpose</a:t>
                      </a:r>
                      <a:endParaRPr sz="18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Drawbacks</a:t>
                      </a:r>
                      <a:endParaRPr sz="18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231517">
                <a:tc>
                  <a:txBody>
                    <a:bodyPr/>
                    <a:lstStyle/>
                    <a:p>
                      <a:pPr marL="0" marR="0" lvl="0" indent="0" algn="ctr" rtl="0">
                        <a:spcBef>
                          <a:spcPts val="0"/>
                        </a:spcBef>
                        <a:spcAft>
                          <a:spcPts val="0"/>
                        </a:spcAft>
                        <a:buNone/>
                      </a:pPr>
                      <a:r>
                        <a:rPr lang="en-US" sz="1800" u="none" strike="noStrike" cap="none"/>
                        <a:t>1</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An Innovative Machine Learning Approach to Predict the Dietary </a:t>
                      </a:r>
                      <a:r>
                        <a:rPr lang="en-IN" sz="1400" b="0" i="0" u="none" strike="noStrike" cap="none" dirty="0" err="1">
                          <a:solidFill>
                            <a:schemeClr val="dk1"/>
                          </a:solidFill>
                          <a:effectLst/>
                          <a:latin typeface="Times New Roman" panose="02020603050405020304" pitchFamily="18" charset="0"/>
                          <a:ea typeface="Calibri"/>
                          <a:cs typeface="Times New Roman" panose="02020603050405020304" pitchFamily="18" charset="0"/>
                          <a:sym typeface="Arial"/>
                        </a:rPr>
                        <a:t>Fiber</a:t>
                      </a:r>
                      <a:r>
                        <a:rPr lang="en-IN"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 Content of Packaged Foods</a:t>
                      </a:r>
                    </a:p>
                    <a:p>
                      <a:pPr marL="0" marR="0" lvl="0" indent="0" algn="l" rtl="0">
                        <a:spcBef>
                          <a:spcPts val="0"/>
                        </a:spcBef>
                        <a:spcAft>
                          <a:spcPts val="0"/>
                        </a:spcAft>
                        <a:buNone/>
                      </a:pP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KNN can be used to predict the fiber content of Australian packaged foods and beverages based on commonly available nutrient information</a:t>
                      </a:r>
                      <a:endParaRPr sz="1400" dirty="0">
                        <a:latin typeface="Times New Roman" panose="02020603050405020304" pitchFamily="18" charset="0"/>
                        <a:cs typeface="Times New Roman" panose="02020603050405020304" pitchFamily="18"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These predictions can be used to monitor fiber in the Australian packaged food supply</a:t>
                      </a:r>
                      <a:r>
                        <a:rPr lang="en-IN" sz="1400" dirty="0">
                          <a:effectLst/>
                          <a:latin typeface="Times New Roman" panose="02020603050405020304" pitchFamily="18" charset="0"/>
                          <a:cs typeface="Times New Roman" panose="02020603050405020304" pitchFamily="18" charset="0"/>
                        </a:rPr>
                        <a:t>. the applicability of the KNN </a:t>
                      </a:r>
                      <a:r>
                        <a:rPr lang="en-IN" sz="1400" dirty="0" err="1">
                          <a:effectLst/>
                          <a:latin typeface="Times New Roman" panose="02020603050405020304" pitchFamily="18" charset="0"/>
                          <a:cs typeface="Times New Roman" panose="02020603050405020304" pitchFamily="18" charset="0"/>
                        </a:rPr>
                        <a:t>fiber</a:t>
                      </a:r>
                      <a:r>
                        <a:rPr lang="en-IN" sz="1400" dirty="0">
                          <a:effectLst/>
                          <a:latin typeface="Times New Roman" panose="02020603050405020304" pitchFamily="18" charset="0"/>
                          <a:cs typeface="Times New Roman" panose="02020603050405020304" pitchFamily="18" charset="0"/>
                        </a:rPr>
                        <a:t> prediction algorithm to countries with different packaged food systems is unknown. </a:t>
                      </a:r>
                      <a:endParaRPr sz="1400" dirty="0">
                        <a:latin typeface="Times New Roman" panose="02020603050405020304" pitchFamily="18" charset="0"/>
                        <a:cs typeface="Times New Roman" panose="02020603050405020304" pitchFamily="18"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231517">
                <a:tc>
                  <a:txBody>
                    <a:bodyPr/>
                    <a:lstStyle/>
                    <a:p>
                      <a:pPr marL="0" marR="0" lvl="0" indent="0" algn="ctr" rtl="0">
                        <a:spcBef>
                          <a:spcPts val="0"/>
                        </a:spcBef>
                        <a:spcAft>
                          <a:spcPts val="0"/>
                        </a:spcAft>
                        <a:buNone/>
                      </a:pPr>
                      <a:r>
                        <a:rPr lang="en-US" sz="1800" dirty="0"/>
                        <a:t>2</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Machine Learning Prediction of Food Processing</a:t>
                      </a:r>
                    </a:p>
                    <a:p>
                      <a:pPr marL="0" marR="0" lvl="0" indent="0" algn="l" rtl="0">
                        <a:spcBef>
                          <a:spcPts val="0"/>
                        </a:spcBef>
                        <a:spcAft>
                          <a:spcPts val="0"/>
                        </a:spcAft>
                        <a:buNone/>
                      </a:pP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introduce a machine learning algorithm that accurately predicts the degree of processing for any food, indicating that over 73% of the U.S. food supply is ultra-processed.</a:t>
                      </a:r>
                      <a:endParaRPr sz="1400" dirty="0">
                        <a:latin typeface="Times New Roman" panose="02020603050405020304" pitchFamily="18" charset="0"/>
                        <a:cs typeface="Times New Roman" panose="02020603050405020304" pitchFamily="18"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reports representative nutritional average values for each food/drink, which do not capture the variability due to factors such as recipe variations, production methods, soil quality, and storage time</a:t>
                      </a:r>
                      <a:endParaRPr sz="1400" dirty="0">
                        <a:latin typeface="Times New Roman" panose="02020603050405020304" pitchFamily="18" charset="0"/>
                        <a:cs typeface="Times New Roman" panose="02020603050405020304" pitchFamily="18"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39949">
                <a:tc>
                  <a:txBody>
                    <a:bodyPr/>
                    <a:lstStyle/>
                    <a:p>
                      <a:pPr marL="0" marR="0" lvl="0" indent="0" algn="ctr" rtl="0">
                        <a:spcBef>
                          <a:spcPts val="0"/>
                        </a:spcBef>
                        <a:spcAft>
                          <a:spcPts val="0"/>
                        </a:spcAft>
                        <a:buNone/>
                      </a:pPr>
                      <a:r>
                        <a:rPr lang="en-IN" sz="1800" dirty="0"/>
                        <a:t>3</a:t>
                      </a:r>
                      <a:endParaRPr sz="18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An Innovative Machine Learning Approach to Predict the Dietary </a:t>
                      </a:r>
                      <a:r>
                        <a:rPr lang="en-IN" sz="1400" b="0" i="0" u="none" strike="noStrike" cap="none" dirty="0" err="1">
                          <a:solidFill>
                            <a:schemeClr val="dk1"/>
                          </a:solidFill>
                          <a:effectLst/>
                          <a:latin typeface="Times New Roman" panose="02020603050405020304" pitchFamily="18" charset="0"/>
                          <a:ea typeface="Calibri"/>
                          <a:cs typeface="Times New Roman" panose="02020603050405020304" pitchFamily="18" charset="0"/>
                          <a:sym typeface="Arial"/>
                        </a:rPr>
                        <a:t>Fiber</a:t>
                      </a:r>
                      <a:r>
                        <a:rPr lang="en-IN"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 Content of Packaged Foods</a:t>
                      </a:r>
                    </a:p>
                    <a:p>
                      <a:pPr marL="0" marR="0" lvl="0" indent="0" algn="l" rtl="0">
                        <a:spcBef>
                          <a:spcPts val="0"/>
                        </a:spcBef>
                        <a:spcAft>
                          <a:spcPts val="0"/>
                        </a:spcAft>
                        <a:buNone/>
                      </a:pPr>
                      <a:endParaRPr sz="1400" dirty="0"/>
                    </a:p>
                  </a:txBody>
                  <a:tcPr marL="91450" marR="91450" marT="45725" marB="45725">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dirty="0">
                          <a:solidFill>
                            <a:srgbClr val="212121"/>
                          </a:solidFill>
                          <a:effectLst/>
                          <a:latin typeface="Times New Roman" panose="02020603050405020304" pitchFamily="18" charset="0"/>
                          <a:cs typeface="Times New Roman" panose="02020603050405020304" pitchFamily="18" charset="0"/>
                        </a:rPr>
                        <a:t>have shown the possibility of using neural </a:t>
                      </a:r>
                      <a:r>
                        <a:rPr lang="en-IN" sz="1400" b="0" i="0" dirty="0" err="1">
                          <a:solidFill>
                            <a:srgbClr val="212121"/>
                          </a:solidFill>
                          <a:effectLst/>
                          <a:latin typeface="Times New Roman" panose="02020603050405020304" pitchFamily="18" charset="0"/>
                          <a:cs typeface="Times New Roman" panose="02020603050405020304" pitchFamily="18" charset="0"/>
                        </a:rPr>
                        <a:t>networks,the</a:t>
                      </a:r>
                      <a:r>
                        <a:rPr lang="en-IN" sz="1400" b="0" i="0" dirty="0">
                          <a:solidFill>
                            <a:srgbClr val="212121"/>
                          </a:solidFill>
                          <a:effectLst/>
                          <a:latin typeface="Times New Roman" panose="02020603050405020304" pitchFamily="18" charset="0"/>
                          <a:cs typeface="Times New Roman" panose="02020603050405020304" pitchFamily="18" charset="0"/>
                        </a:rPr>
                        <a:t> advanced version of ML, to predict the carbohydrate, protein, and sodium content of packed foods based on their ingredients</a:t>
                      </a:r>
                      <a:endParaRPr sz="1400" dirty="0">
                        <a:latin typeface="Times New Roman" panose="02020603050405020304" pitchFamily="18" charset="0"/>
                        <a:cs typeface="Times New Roman" panose="02020603050405020304" pitchFamily="18" charset="0"/>
                      </a:endParaRPr>
                    </a:p>
                  </a:txBody>
                  <a:tcPr marL="91450" marR="91450" marT="45725" marB="45725">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dirty="0">
                          <a:latin typeface="Times New Roman" panose="02020603050405020304" pitchFamily="18" charset="0"/>
                          <a:cs typeface="Times New Roman" panose="02020603050405020304" pitchFamily="18" charset="0"/>
                        </a:rPr>
                        <a:t>This model failed to show the </a:t>
                      </a:r>
                      <a:r>
                        <a:rPr lang="en-IN" sz="1400" dirty="0" err="1">
                          <a:latin typeface="Times New Roman" panose="02020603050405020304" pitchFamily="18" charset="0"/>
                          <a:cs typeface="Times New Roman" panose="02020603050405020304" pitchFamily="18" charset="0"/>
                        </a:rPr>
                        <a:t>fiber</a:t>
                      </a:r>
                      <a:r>
                        <a:rPr lang="en-IN" sz="1400" dirty="0">
                          <a:latin typeface="Times New Roman" panose="02020603050405020304" pitchFamily="18" charset="0"/>
                          <a:cs typeface="Times New Roman" panose="02020603050405020304" pitchFamily="18" charset="0"/>
                        </a:rPr>
                        <a:t> content in the packed food . Which is an important component.</a:t>
                      </a:r>
                      <a:endParaRPr sz="1400" dirty="0">
                        <a:latin typeface="Times New Roman" panose="02020603050405020304" pitchFamily="18" charset="0"/>
                        <a:cs typeface="Times New Roman" panose="02020603050405020304" pitchFamily="18" charset="0"/>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3616774445"/>
                  </a:ext>
                </a:extLst>
              </a:tr>
              <a:tr h="1231517">
                <a:tc>
                  <a:txBody>
                    <a:bodyPr/>
                    <a:lstStyle/>
                    <a:p>
                      <a:pPr marL="0" marR="0" lvl="0" indent="0" algn="ctr" rtl="0">
                        <a:spcBef>
                          <a:spcPts val="0"/>
                        </a:spcBef>
                        <a:spcAft>
                          <a:spcPts val="0"/>
                        </a:spcAft>
                        <a:buNone/>
                      </a:pPr>
                      <a:r>
                        <a:rPr lang="en-US" sz="1800" dirty="0"/>
                        <a:t>4</a:t>
                      </a:r>
                      <a:endParaRPr sz="18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Food Consumption and its impact on Cardiovascular Disease: Importance of Solutions focused on the globalized food system</a:t>
                      </a:r>
                    </a:p>
                    <a:p>
                      <a:pPr marL="0" marR="0" lvl="0" indent="0" algn="l" rtl="0">
                        <a:spcBef>
                          <a:spcPts val="0"/>
                        </a:spcBef>
                        <a:spcAft>
                          <a:spcPts val="0"/>
                        </a:spcAft>
                        <a:buNone/>
                      </a:pP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major challenge is to identify and implement effective food systems and solutions and evaluate the national and local level policy actions underway to improve our diets.</a:t>
                      </a:r>
                    </a:p>
                    <a:p>
                      <a:pPr marL="0" marR="0" lvl="0" indent="0" algn="l" rtl="0">
                        <a:spcBef>
                          <a:spcPts val="0"/>
                        </a:spcBef>
                        <a:spcAft>
                          <a:spcPts val="0"/>
                        </a:spcAft>
                        <a:buNone/>
                      </a:pP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provides a well-tested healthy dietary pattern only  to reduce Cardiovascular Disease.</a:t>
                      </a:r>
                      <a:endParaRPr lang="en-IN" sz="14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endParaRPr>
                    </a:p>
                    <a:p>
                      <a:pPr marL="0" marR="0" lvl="0" indent="0" algn="l" rtl="0">
                        <a:spcBef>
                          <a:spcPts val="0"/>
                        </a:spcBef>
                        <a:spcAft>
                          <a:spcPts val="0"/>
                        </a:spcAft>
                        <a:buNone/>
                      </a:pPr>
                      <a:endParaRPr sz="1400" b="1"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2" name="Google Shape;17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174" name="Google Shape;174;p22"/>
          <p:cNvSpPr txBox="1">
            <a:spLocks noGrp="1"/>
          </p:cNvSpPr>
          <p:nvPr>
            <p:ph type="ftr" idx="11"/>
          </p:nvPr>
        </p:nvSpPr>
        <p:spPr>
          <a:xfrm>
            <a:off x="2937302" y="6329056"/>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4" name="Slide Number Placeholder 3">
            <a:extLst>
              <a:ext uri="{FF2B5EF4-FFF2-40B4-BE49-F238E27FC236}">
                <a16:creationId xmlns:a16="http://schemas.microsoft.com/office/drawing/2014/main" id="{0B9693A6-B4B5-B9C0-C4EB-500D412E65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a:spLocks noGrp="1"/>
          </p:cNvSpPr>
          <p:nvPr>
            <p:ph type="title"/>
          </p:nvPr>
        </p:nvSpPr>
        <p:spPr>
          <a:xfrm>
            <a:off x="381000" y="593520"/>
            <a:ext cx="8229600" cy="12961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400"/>
              <a:buFont typeface="Times New Roman"/>
              <a:buNone/>
            </a:pPr>
            <a:r>
              <a:rPr lang="en-US" sz="2400" b="1" dirty="0">
                <a:solidFill>
                  <a:schemeClr val="dk2"/>
                </a:solidFill>
                <a:latin typeface="Times New Roman"/>
                <a:ea typeface="Times New Roman"/>
                <a:cs typeface="Times New Roman"/>
                <a:sym typeface="Times New Roman"/>
              </a:rPr>
              <a:t>EXISTING SYSTEMS:</a:t>
            </a:r>
            <a:endParaRPr dirty="0"/>
          </a:p>
        </p:txBody>
      </p:sp>
      <p:sp>
        <p:nvSpPr>
          <p:cNvPr id="189" name="Google Shape;189;p24"/>
          <p:cNvSpPr txBox="1">
            <a:spLocks noGrp="1"/>
          </p:cNvSpPr>
          <p:nvPr>
            <p:ph type="body" idx="1"/>
          </p:nvPr>
        </p:nvSpPr>
        <p:spPr>
          <a:xfrm>
            <a:off x="194553" y="1439694"/>
            <a:ext cx="11997447" cy="4728466"/>
          </a:xfrm>
          <a:prstGeom prst="rect">
            <a:avLst/>
          </a:prstGeom>
          <a:noFill/>
          <a:ln>
            <a:noFill/>
          </a:ln>
        </p:spPr>
        <p:txBody>
          <a:bodyPr spcFirstLastPara="1" wrap="square" lIns="91425" tIns="45700" rIns="91425" bIns="45700" anchor="t" anchorCtr="0">
            <a:normAutofit/>
          </a:bodyPr>
          <a:lstStyle/>
          <a:p>
            <a:pPr marL="228600" lvl="0" indent="-228600" algn="just" rtl="0">
              <a:lnSpc>
                <a:spcPct val="100000"/>
              </a:lnSpc>
              <a:spcBef>
                <a:spcPts val="0"/>
              </a:spcBef>
              <a:spcAft>
                <a:spcPts val="0"/>
              </a:spcAft>
              <a:buClr>
                <a:schemeClr val="dk1"/>
              </a:buClr>
              <a:buSzPts val="2400"/>
              <a:buChar char="•"/>
            </a:pPr>
            <a:r>
              <a:rPr lang="en-IN" sz="2400" dirty="0">
                <a:latin typeface="Times New Roman" panose="02020603050405020304" pitchFamily="18" charset="0"/>
                <a:cs typeface="Times New Roman" panose="02020603050405020304" pitchFamily="18" charset="0"/>
              </a:rPr>
              <a:t>KNN can be used to predict the </a:t>
            </a:r>
            <a:r>
              <a:rPr lang="en-IN" sz="2400" dirty="0" err="1">
                <a:latin typeface="Times New Roman" panose="02020603050405020304" pitchFamily="18" charset="0"/>
                <a:cs typeface="Times New Roman" panose="02020603050405020304" pitchFamily="18" charset="0"/>
              </a:rPr>
              <a:t>fiber</a:t>
            </a:r>
            <a:r>
              <a:rPr lang="en-IN" sz="2400" dirty="0">
                <a:latin typeface="Times New Roman" panose="02020603050405020304" pitchFamily="18" charset="0"/>
                <a:cs typeface="Times New Roman" panose="02020603050405020304" pitchFamily="18" charset="0"/>
              </a:rPr>
              <a:t> content of Australian packaged foods and beverages based on commonly available nutrient information.</a:t>
            </a:r>
          </a:p>
          <a:p>
            <a:pPr marL="228600" lvl="0" indent="-228600" algn="just" rtl="0">
              <a:lnSpc>
                <a:spcPct val="100000"/>
              </a:lnSpc>
              <a:spcBef>
                <a:spcPts val="0"/>
              </a:spcBef>
              <a:spcAft>
                <a:spcPts val="0"/>
              </a:spcAft>
              <a:buClr>
                <a:schemeClr val="dk1"/>
              </a:buClr>
              <a:buSzPts val="2400"/>
              <a:buChar char="•"/>
            </a:pPr>
            <a:r>
              <a:rPr lang="en-IN" sz="2400" dirty="0">
                <a:latin typeface="Times New Roman" panose="02020603050405020304" pitchFamily="18" charset="0"/>
                <a:cs typeface="Times New Roman" panose="02020603050405020304" pitchFamily="18" charset="0"/>
              </a:rPr>
              <a:t>Additionally </a:t>
            </a:r>
            <a:r>
              <a:rPr lang="en-IN" sz="2400" b="0" i="0" dirty="0" err="1">
                <a:solidFill>
                  <a:srgbClr val="212121"/>
                </a:solidFill>
                <a:effectLst/>
                <a:latin typeface="Times New Roman" panose="02020603050405020304" pitchFamily="18" charset="0"/>
                <a:cs typeface="Times New Roman" panose="02020603050405020304" pitchFamily="18" charset="0"/>
              </a:rPr>
              <a:t>Maetal</a:t>
            </a:r>
            <a:r>
              <a:rPr lang="en-IN" sz="2400" b="0" i="0" dirty="0">
                <a:solidFill>
                  <a:srgbClr val="212121"/>
                </a:solidFill>
                <a:effectLst/>
                <a:latin typeface="Times New Roman" panose="02020603050405020304" pitchFamily="18" charset="0"/>
                <a:cs typeface="Times New Roman" panose="02020603050405020304" pitchFamily="18" charset="0"/>
              </a:rPr>
              <a:t> (2021) have shown the possibility of using neural networks to predict the carbohydrate, protein, and sodium content of packed foods based on their ingredients.</a:t>
            </a:r>
            <a:endParaRPr sz="2400" dirty="0">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00000"/>
              </a:lnSpc>
              <a:spcBef>
                <a:spcPts val="1000"/>
              </a:spcBef>
              <a:spcAft>
                <a:spcPts val="0"/>
              </a:spcAft>
              <a:buClr>
                <a:schemeClr val="dk2"/>
              </a:buClr>
              <a:buSzPts val="2400"/>
              <a:buNone/>
            </a:pPr>
            <a:r>
              <a:rPr lang="en-US" sz="2400" dirty="0">
                <a:solidFill>
                  <a:schemeClr val="dk2"/>
                </a:solidFill>
                <a:latin typeface="Times New Roman" panose="02020603050405020304" pitchFamily="18" charset="0"/>
                <a:ea typeface="Times New Roman"/>
                <a:cs typeface="Times New Roman" panose="02020603050405020304" pitchFamily="18" charset="0"/>
                <a:sym typeface="Times New Roman"/>
              </a:rPr>
              <a:t>      </a:t>
            </a:r>
            <a:r>
              <a:rPr lang="en-US" sz="2400" b="1" dirty="0">
                <a:solidFill>
                  <a:schemeClr val="dk2"/>
                </a:solidFill>
                <a:latin typeface="Times New Roman" panose="02020603050405020304" pitchFamily="18" charset="0"/>
                <a:ea typeface="Times New Roman"/>
                <a:cs typeface="Times New Roman" panose="02020603050405020304" pitchFamily="18" charset="0"/>
                <a:sym typeface="Times New Roman"/>
              </a:rPr>
              <a:t>DISADVANTAGES:</a:t>
            </a:r>
            <a:endParaRPr sz="2400"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2400" dirty="0">
                <a:solidFill>
                  <a:srgbClr val="222222"/>
                </a:solidFill>
                <a:effectLst/>
                <a:latin typeface="Times New Roman" panose="02020603050405020304" pitchFamily="18" charset="0"/>
                <a:ea typeface="StarSymbol"/>
                <a:cs typeface="Times New Roman" panose="02020603050405020304" pitchFamily="18" charset="0"/>
              </a:rPr>
              <a:t>These predictions can be used to monitor fiber in the Australian packaged food supply</a:t>
            </a:r>
            <a:r>
              <a:rPr lang="en-IN" sz="2400" dirty="0">
                <a:effectLst/>
                <a:latin typeface="Times New Roman" panose="02020603050405020304" pitchFamily="18" charset="0"/>
                <a:cs typeface="Times New Roman" panose="02020603050405020304" pitchFamily="18" charset="0"/>
              </a:rPr>
              <a:t>. the applicability of the KNN </a:t>
            </a:r>
            <a:r>
              <a:rPr lang="en-IN" sz="2400" dirty="0" err="1">
                <a:effectLst/>
                <a:latin typeface="Times New Roman" panose="02020603050405020304" pitchFamily="18" charset="0"/>
                <a:cs typeface="Times New Roman" panose="02020603050405020304" pitchFamily="18" charset="0"/>
              </a:rPr>
              <a:t>fiber</a:t>
            </a:r>
            <a:r>
              <a:rPr lang="en-IN" sz="2400" dirty="0">
                <a:effectLst/>
                <a:latin typeface="Times New Roman" panose="02020603050405020304" pitchFamily="18" charset="0"/>
                <a:cs typeface="Times New Roman" panose="02020603050405020304" pitchFamily="18" charset="0"/>
              </a:rPr>
              <a:t> prediction algorithm to countries with different packaged food systems is unknown. </a:t>
            </a:r>
          </a:p>
          <a:p>
            <a:pPr algn="just">
              <a:lnSpc>
                <a:spcPct val="100000"/>
              </a:lnSpc>
              <a:buFont typeface="Arial" panose="020B0604020202020204" pitchFamily="34" charset="0"/>
              <a:buChar char="•"/>
            </a:pPr>
            <a:r>
              <a:rPr lang="en-IN" sz="2400" b="0" i="0" dirty="0">
                <a:solidFill>
                  <a:srgbClr val="212121"/>
                </a:solidFill>
                <a:effectLst/>
                <a:latin typeface="Times New Roman" panose="02020603050405020304" pitchFamily="18" charset="0"/>
                <a:cs typeface="Times New Roman" panose="02020603050405020304" pitchFamily="18" charset="0"/>
              </a:rPr>
              <a:t>However, despite the importance of </a:t>
            </a:r>
            <a:r>
              <a:rPr lang="en-IN" sz="2400" b="0" i="0" dirty="0" err="1">
                <a:solidFill>
                  <a:srgbClr val="212121"/>
                </a:solidFill>
                <a:effectLst/>
                <a:latin typeface="Times New Roman" panose="02020603050405020304" pitchFamily="18" charset="0"/>
                <a:cs typeface="Times New Roman" panose="02020603050405020304" pitchFamily="18" charset="0"/>
              </a:rPr>
              <a:t>fiber</a:t>
            </a:r>
            <a:r>
              <a:rPr lang="en-IN" sz="2400" b="0" i="0" dirty="0">
                <a:solidFill>
                  <a:srgbClr val="212121"/>
                </a:solidFill>
                <a:effectLst/>
                <a:latin typeface="Times New Roman" panose="02020603050405020304" pitchFamily="18" charset="0"/>
                <a:cs typeface="Times New Roman" panose="02020603050405020304" pitchFamily="18" charset="0"/>
              </a:rPr>
              <a:t> as part of a healthy diet, machine learning techniques have not yet been applied to the prediction of </a:t>
            </a:r>
            <a:r>
              <a:rPr lang="en-IN" sz="2400" b="0" i="0" dirty="0" err="1">
                <a:solidFill>
                  <a:srgbClr val="212121"/>
                </a:solidFill>
                <a:effectLst/>
                <a:latin typeface="Times New Roman" panose="02020603050405020304" pitchFamily="18" charset="0"/>
                <a:cs typeface="Times New Roman" panose="02020603050405020304" pitchFamily="18" charset="0"/>
              </a:rPr>
              <a:t>fiber</a:t>
            </a:r>
            <a:r>
              <a:rPr lang="en-IN" sz="2400" b="0" i="0" dirty="0">
                <a:solidFill>
                  <a:srgbClr val="212121"/>
                </a:solidFill>
                <a:effectLst/>
                <a:latin typeface="Times New Roman" panose="02020603050405020304" pitchFamily="18" charset="0"/>
                <a:cs typeface="Times New Roman" panose="02020603050405020304" pitchFamily="18" charset="0"/>
              </a:rPr>
              <a:t> content in packaged foods.</a:t>
            </a:r>
            <a:endParaRPr lang="en-IN" sz="2400" dirty="0">
              <a:latin typeface="Times New Roman" panose="02020603050405020304" pitchFamily="18" charset="0"/>
              <a:cs typeface="Times New Roman" panose="02020603050405020304" pitchFamily="18" charset="0"/>
            </a:endParaRPr>
          </a:p>
          <a:p>
            <a:pPr marL="114300" indent="0">
              <a:lnSpc>
                <a:spcPct val="100000"/>
              </a:lnSpc>
              <a:buNone/>
            </a:pPr>
            <a:endParaRPr lang="en-IN" sz="2400" dirty="0">
              <a:latin typeface="Times New Roman" panose="02020603050405020304" pitchFamily="18" charset="0"/>
              <a:cs typeface="Times New Roman" panose="02020603050405020304" pitchFamily="18" charset="0"/>
            </a:endParaRPr>
          </a:p>
          <a:p>
            <a:pPr marL="228600" lvl="0" indent="-228600" algn="l" rtl="0">
              <a:lnSpc>
                <a:spcPct val="100000"/>
              </a:lnSpc>
              <a:spcBef>
                <a:spcPts val="1000"/>
              </a:spcBef>
              <a:spcAft>
                <a:spcPts val="0"/>
              </a:spcAft>
              <a:buClr>
                <a:schemeClr val="dk1"/>
              </a:buClr>
              <a:buSzPts val="2400"/>
              <a:buChar char="•"/>
            </a:pPr>
            <a:endParaRPr sz="2400" dirty="0">
              <a:latin typeface="Times New Roman"/>
              <a:ea typeface="Times New Roman"/>
              <a:cs typeface="Times New Roman"/>
              <a:sym typeface="Times New Roman"/>
            </a:endParaRPr>
          </a:p>
        </p:txBody>
      </p:sp>
      <p:sp>
        <p:nvSpPr>
          <p:cNvPr id="190" name="Google Shape;19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FDD9165-5A83-427B-B45F-BDCF402BF664}" type="datetime1">
              <a:rPr lang="en-US" smtClean="0"/>
              <a:t>1/20/2023</a:t>
            </a:fld>
            <a:endParaRPr/>
          </a:p>
        </p:txBody>
      </p:sp>
      <p:sp>
        <p:nvSpPr>
          <p:cNvPr id="192" name="Google Shape;192;p24"/>
          <p:cNvSpPr txBox="1">
            <a:spLocks noGrp="1"/>
          </p:cNvSpPr>
          <p:nvPr>
            <p:ph type="ftr" idx="11"/>
          </p:nvPr>
        </p:nvSpPr>
        <p:spPr>
          <a:xfrm>
            <a:off x="2732585" y="6288112"/>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FF0E4649-759B-E652-4AF9-BD0F61697C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630229" y="980728"/>
            <a:ext cx="8229600" cy="11521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400"/>
              <a:buFont typeface="Times New Roman"/>
              <a:buNone/>
            </a:pPr>
            <a:r>
              <a:rPr lang="en-US" sz="2400" b="1">
                <a:solidFill>
                  <a:schemeClr val="dk2"/>
                </a:solidFill>
                <a:latin typeface="Times New Roman"/>
                <a:ea typeface="Times New Roman"/>
                <a:cs typeface="Times New Roman"/>
                <a:sym typeface="Times New Roman"/>
              </a:rPr>
              <a:t>PROPOSED SYSTEM:</a:t>
            </a:r>
            <a:endParaRPr/>
          </a:p>
        </p:txBody>
      </p:sp>
      <p:sp>
        <p:nvSpPr>
          <p:cNvPr id="198" name="Google Shape;198;p25"/>
          <p:cNvSpPr txBox="1">
            <a:spLocks noGrp="1"/>
          </p:cNvSpPr>
          <p:nvPr>
            <p:ph type="body" idx="1"/>
          </p:nvPr>
        </p:nvSpPr>
        <p:spPr>
          <a:xfrm>
            <a:off x="609600" y="1988840"/>
            <a:ext cx="10972800" cy="4137324"/>
          </a:xfrm>
          <a:prstGeom prst="rect">
            <a:avLst/>
          </a:prstGeom>
          <a:noFill/>
          <a:ln>
            <a:noFill/>
          </a:ln>
        </p:spPr>
        <p:txBody>
          <a:bodyPr spcFirstLastPara="1" wrap="square" lIns="91425" tIns="45700" rIns="91425" bIns="45700" anchor="t" anchorCtr="0">
            <a:normAutofit lnSpcReduction="10000"/>
          </a:bodyPr>
          <a:lstStyle/>
          <a:p>
            <a:pPr algn="just">
              <a:lnSpc>
                <a:spcPct val="150000"/>
              </a:lnSpc>
            </a:pPr>
            <a:r>
              <a:rPr lang="en-IN" sz="2400" dirty="0">
                <a:latin typeface="Times New Roman" panose="02020603050405020304" pitchFamily="18" charset="0"/>
                <a:cs typeface="Times New Roman" panose="02020603050405020304" pitchFamily="18" charset="0"/>
              </a:rPr>
              <a:t>Costumer understanding of food quality and the ultimate concern for health and food safety force actors in agribusiness and food industry to use quality management as a strategic issue in innovation and production.</a:t>
            </a:r>
          </a:p>
          <a:p>
            <a:pPr algn="just">
              <a:lnSpc>
                <a:spcPct val="150000"/>
              </a:lnSpc>
            </a:pPr>
            <a:r>
              <a:rPr lang="en-IN" sz="2400" dirty="0">
                <a:latin typeface="Times New Roman" panose="02020603050405020304" pitchFamily="18" charset="0"/>
                <a:cs typeface="Times New Roman" panose="02020603050405020304" pitchFamily="18" charset="0"/>
              </a:rPr>
              <a:t>So we try to provide a solution to this issue by creating a Machine Learning Web Application that assess the safety of the food.</a:t>
            </a:r>
          </a:p>
          <a:p>
            <a:pPr marL="342900">
              <a:lnSpc>
                <a:spcPct val="150000"/>
              </a:lnSpc>
              <a:spcBef>
                <a:spcPts val="0"/>
              </a:spcBef>
              <a:buSzPts val="2400"/>
            </a:pPr>
            <a:r>
              <a:rPr lang="en-IN" sz="2400" dirty="0">
                <a:latin typeface="Times New Roman"/>
                <a:ea typeface="Times New Roman"/>
                <a:cs typeface="Times New Roman"/>
                <a:sym typeface="Times New Roman"/>
              </a:rPr>
              <a:t>In the Back-End we use Python with ML , front-end with HTML,CSS etc .Both of these are connected by using framework called Flask.</a:t>
            </a:r>
            <a:endParaRPr sz="2400"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2000" dirty="0">
              <a:latin typeface="Times New Roman"/>
              <a:ea typeface="Times New Roman"/>
              <a:cs typeface="Times New Roman"/>
              <a:sym typeface="Times New Roman"/>
            </a:endParaRPr>
          </a:p>
        </p:txBody>
      </p:sp>
      <p:sp>
        <p:nvSpPr>
          <p:cNvPr id="199" name="Google Shape;1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C5EDC8B7-E26E-4DE6-931C-C393B1F5E608}" type="datetime1">
              <a:rPr lang="en-US" smtClean="0"/>
              <a:t>1/20/2023</a:t>
            </a:fld>
            <a:endParaRPr/>
          </a:p>
        </p:txBody>
      </p:sp>
      <p:sp>
        <p:nvSpPr>
          <p:cNvPr id="201" name="Google Shape;201;p25"/>
          <p:cNvSpPr txBox="1">
            <a:spLocks noGrp="1"/>
          </p:cNvSpPr>
          <p:nvPr>
            <p:ph type="ftr" idx="11"/>
          </p:nvPr>
        </p:nvSpPr>
        <p:spPr>
          <a:xfrm>
            <a:off x="2527869" y="6383691"/>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a:p>
        </p:txBody>
      </p:sp>
      <p:sp>
        <p:nvSpPr>
          <p:cNvPr id="2" name="Slide Number Placeholder 1">
            <a:extLst>
              <a:ext uri="{FF2B5EF4-FFF2-40B4-BE49-F238E27FC236}">
                <a16:creationId xmlns:a16="http://schemas.microsoft.com/office/drawing/2014/main" id="{7FB4852E-ED7D-AFDA-A96A-42F4514233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630229" y="980728"/>
            <a:ext cx="8229600" cy="12961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400"/>
              <a:buFont typeface="Times New Roman"/>
              <a:buNone/>
            </a:pPr>
            <a:r>
              <a:rPr lang="en-US" sz="2400" b="1">
                <a:solidFill>
                  <a:schemeClr val="dk2"/>
                </a:solidFill>
                <a:latin typeface="Times New Roman"/>
                <a:ea typeface="Times New Roman"/>
                <a:cs typeface="Times New Roman"/>
                <a:sym typeface="Times New Roman"/>
              </a:rPr>
              <a:t>ADVANTAGES:</a:t>
            </a:r>
            <a:endParaRPr/>
          </a:p>
        </p:txBody>
      </p:sp>
      <p:sp>
        <p:nvSpPr>
          <p:cNvPr id="207" name="Google Shape;207;p26"/>
          <p:cNvSpPr txBox="1">
            <a:spLocks noGrp="1"/>
          </p:cNvSpPr>
          <p:nvPr>
            <p:ph type="body" idx="1"/>
          </p:nvPr>
        </p:nvSpPr>
        <p:spPr>
          <a:xfrm>
            <a:off x="609600" y="2060848"/>
            <a:ext cx="10972800" cy="4065316"/>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dk1"/>
              </a:buClr>
              <a:buSzPts val="2400"/>
              <a:buChar char="•"/>
            </a:pPr>
            <a:r>
              <a:rPr lang="en-IN" sz="2400" i="0" dirty="0">
                <a:solidFill>
                  <a:schemeClr val="tx1"/>
                </a:solidFill>
                <a:effectLst/>
                <a:latin typeface="Times New Roman" panose="02020603050405020304" pitchFamily="18" charset="0"/>
                <a:cs typeface="Times New Roman" panose="02020603050405020304" pitchFamily="18" charset="0"/>
              </a:rPr>
              <a:t>Avoid the risks of food poisoning or any harmful effects for the customers</a:t>
            </a:r>
            <a:endParaRPr lang="en-US" sz="2400" i="0" dirty="0">
              <a:solidFill>
                <a:schemeClr val="tx1"/>
              </a:solidFill>
              <a:effectLst/>
              <a:latin typeface="Times New Roman" panose="02020603050405020304" pitchFamily="18" charset="0"/>
              <a:cs typeface="Times New Roman" panose="02020603050405020304" pitchFamily="18" charset="0"/>
              <a:sym typeface="Times New Roman"/>
            </a:endParaRPr>
          </a:p>
          <a:p>
            <a:pPr marL="228600" lvl="0" indent="-228600" algn="l" rtl="0">
              <a:lnSpc>
                <a:spcPct val="200000"/>
              </a:lnSpc>
              <a:spcBef>
                <a:spcPts val="0"/>
              </a:spcBef>
              <a:spcAft>
                <a:spcPts val="0"/>
              </a:spcAft>
              <a:buClr>
                <a:schemeClr val="dk1"/>
              </a:buClr>
              <a:buSzPts val="2400"/>
              <a:buChar char="•"/>
            </a:pPr>
            <a:r>
              <a:rPr lang="en-IN" sz="2400" b="0" i="0" dirty="0">
                <a:solidFill>
                  <a:schemeClr val="tx1"/>
                </a:solidFill>
                <a:effectLst/>
                <a:latin typeface="Times New Roman" panose="02020603050405020304" pitchFamily="18" charset="0"/>
                <a:cs typeface="Times New Roman" panose="02020603050405020304" pitchFamily="18" charset="0"/>
              </a:rPr>
              <a:t>Increase the food’s safety and quality.</a:t>
            </a:r>
          </a:p>
          <a:p>
            <a:pPr marL="228600" lvl="0" indent="-228600" algn="l" rtl="0">
              <a:lnSpc>
                <a:spcPct val="200000"/>
              </a:lnSpc>
              <a:spcBef>
                <a:spcPts val="0"/>
              </a:spcBef>
              <a:spcAft>
                <a:spcPts val="0"/>
              </a:spcAft>
              <a:buClr>
                <a:schemeClr val="dk1"/>
              </a:buClr>
              <a:buSzPts val="2400"/>
              <a:buChar char="•"/>
            </a:pPr>
            <a:r>
              <a:rPr lang="en-IN" sz="2400" b="0" i="0" dirty="0">
                <a:solidFill>
                  <a:schemeClr val="tx1"/>
                </a:solidFill>
                <a:effectLst/>
                <a:latin typeface="Times New Roman" panose="02020603050405020304" pitchFamily="18" charset="0"/>
                <a:cs typeface="Times New Roman" panose="02020603050405020304" pitchFamily="18" charset="0"/>
              </a:rPr>
              <a:t>it helps to protect consumer from the risk of food borne illnesses.</a:t>
            </a:r>
          </a:p>
          <a:p>
            <a:pPr marL="228600" lvl="0" indent="-228600" algn="l" rtl="0">
              <a:lnSpc>
                <a:spcPct val="200000"/>
              </a:lnSpc>
              <a:spcBef>
                <a:spcPts val="0"/>
              </a:spcBef>
              <a:spcAft>
                <a:spcPts val="0"/>
              </a:spcAft>
              <a:buClr>
                <a:schemeClr val="dk1"/>
              </a:buClr>
              <a:buSzPts val="2400"/>
              <a:buChar char="•"/>
            </a:pPr>
            <a:r>
              <a:rPr lang="en-IN" sz="2400" b="0" i="0" dirty="0">
                <a:solidFill>
                  <a:schemeClr val="tx1"/>
                </a:solidFill>
                <a:effectLst/>
                <a:latin typeface="Times New Roman" panose="02020603050405020304" pitchFamily="18" charset="0"/>
                <a:cs typeface="Times New Roman" panose="02020603050405020304" pitchFamily="18" charset="0"/>
              </a:rPr>
              <a:t> It also helps to prevent consumers from risks of health –related conditions such as allergy and even death.</a:t>
            </a:r>
            <a:endParaRPr lang="en-US" sz="2400" b="1" dirty="0">
              <a:solidFill>
                <a:schemeClr val="tx1"/>
              </a:solidFill>
              <a:latin typeface="Times New Roman" panose="02020603050405020304" pitchFamily="18" charset="0"/>
              <a:cs typeface="Times New Roman" panose="02020603050405020304" pitchFamily="18" charset="0"/>
              <a:sym typeface="Times New Roman"/>
            </a:endParaRPr>
          </a:p>
          <a:p>
            <a:pPr marL="0" lvl="0" indent="0" algn="l" rtl="0">
              <a:lnSpc>
                <a:spcPct val="90000"/>
              </a:lnSpc>
              <a:spcBef>
                <a:spcPts val="0"/>
              </a:spcBef>
              <a:spcAft>
                <a:spcPts val="0"/>
              </a:spcAft>
              <a:buClr>
                <a:schemeClr val="dk1"/>
              </a:buClr>
              <a:buSzPts val="2400"/>
              <a:buNone/>
            </a:pPr>
            <a:endParaRPr sz="2000" dirty="0">
              <a:latin typeface="Times New Roman"/>
              <a:ea typeface="Times New Roman"/>
              <a:cs typeface="Times New Roman"/>
              <a:sym typeface="Times New Roman"/>
            </a:endParaRPr>
          </a:p>
        </p:txBody>
      </p:sp>
      <p:sp>
        <p:nvSpPr>
          <p:cNvPr id="208" name="Google Shape;20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FA17F4BA-995D-4D65-A484-5B0CF5DA378D}" type="datetime1">
              <a:rPr lang="en-US" smtClean="0"/>
              <a:t>1/20/2023</a:t>
            </a:fld>
            <a:endParaRPr/>
          </a:p>
        </p:txBody>
      </p:sp>
      <p:sp>
        <p:nvSpPr>
          <p:cNvPr id="210" name="Google Shape;210;p26"/>
          <p:cNvSpPr txBox="1">
            <a:spLocks noGrp="1"/>
          </p:cNvSpPr>
          <p:nvPr>
            <p:ph type="ftr" idx="11"/>
          </p:nvPr>
        </p:nvSpPr>
        <p:spPr>
          <a:xfrm>
            <a:off x="2664346" y="6356350"/>
            <a:ext cx="754702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BATCH A10          FOOD SAFETY PREDICTION USING ML</a:t>
            </a:r>
            <a:endParaRPr dirty="0"/>
          </a:p>
        </p:txBody>
      </p:sp>
      <p:sp>
        <p:nvSpPr>
          <p:cNvPr id="2" name="Slide Number Placeholder 1">
            <a:extLst>
              <a:ext uri="{FF2B5EF4-FFF2-40B4-BE49-F238E27FC236}">
                <a16:creationId xmlns:a16="http://schemas.microsoft.com/office/drawing/2014/main" id="{1643F16B-82C7-B426-E2EA-216335F971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TotalTime>
  <Words>2713</Words>
  <Application>Microsoft Office PowerPoint</Application>
  <PresentationFormat>Widescreen</PresentationFormat>
  <Paragraphs>367</Paragraphs>
  <Slides>44</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Courier New</vt:lpstr>
      <vt:lpstr>StarSymbol</vt:lpstr>
      <vt:lpstr>Symbol</vt:lpstr>
      <vt:lpstr>Times</vt:lpstr>
      <vt:lpstr>Times New Roman</vt:lpstr>
      <vt:lpstr>Wingdings</vt:lpstr>
      <vt:lpstr>Office Theme</vt:lpstr>
      <vt:lpstr>FOOD SAFTEY PREDICTION USING ML</vt:lpstr>
      <vt:lpstr>                            Contents</vt:lpstr>
      <vt:lpstr>ABSTRACT</vt:lpstr>
      <vt:lpstr>                                  INTRODUCTION</vt:lpstr>
      <vt:lpstr>AIM &amp; OBJECTIVE</vt:lpstr>
      <vt:lpstr>LITERATURE SURVEY</vt:lpstr>
      <vt:lpstr>EXISTING SYSTEMS:</vt:lpstr>
      <vt:lpstr>PROPOSED SYSTEM:</vt:lpstr>
      <vt:lpstr>ADVANTAGES:</vt:lpstr>
      <vt:lpstr>                 System Requirements</vt:lpstr>
      <vt:lpstr>E-R DIAGRAM</vt:lpstr>
      <vt:lpstr>USE CASE DIAGRAM</vt:lpstr>
      <vt:lpstr>CLASS DIAGRAM</vt:lpstr>
      <vt:lpstr>ACTIVITY DIAGRAM</vt:lpstr>
      <vt:lpstr>SEQUENCE DIAGRAM login sequence diagram</vt:lpstr>
      <vt:lpstr>Predict sequence</vt:lpstr>
      <vt:lpstr>                     ARCHITECTURE</vt:lpstr>
      <vt:lpstr>PowerPoint Presentation</vt:lpstr>
      <vt:lpstr>PowerPoint Presentation</vt:lpstr>
      <vt:lpstr>PowerPoint Presentation</vt:lpstr>
      <vt:lpstr>4. Scikit- learn</vt:lpstr>
      <vt:lpstr>MODULES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Technology/Algorithm Used</vt:lpstr>
      <vt:lpstr>PowerPoint Presentation</vt:lpstr>
      <vt:lpstr>PowerPoint Presentation</vt:lpstr>
      <vt:lpstr>Register page:</vt:lpstr>
      <vt:lpstr>Index Page:</vt:lpstr>
      <vt:lpstr>Contact Us page:</vt:lpstr>
      <vt:lpstr>Predicting Page:</vt:lpstr>
      <vt:lpstr>Precautions page:</vt:lpstr>
      <vt:lpstr>                                        CONCLUSION</vt:lpstr>
      <vt:lpstr>                        Future Scope</vt:lpstr>
      <vt:lpstr>Table for student contribution </vt:lpstr>
      <vt:lpstr>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SAFTEY PREDICTION</dc:title>
  <dc:creator>sudheethi v</dc:creator>
  <cp:lastModifiedBy>Sudhi Vakicherla</cp:lastModifiedBy>
  <cp:revision>26</cp:revision>
  <dcterms:modified xsi:type="dcterms:W3CDTF">2023-01-20T17:13:09Z</dcterms:modified>
</cp:coreProperties>
</file>